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8.xml" ContentType="application/vnd.openxmlformats-officedocument.drawingml.chart+xml"/>
  <Override PartName="/ppt/notesSlides/notesSlide12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3.xml" ContentType="application/vnd.openxmlformats-officedocument.presentationml.notesSlide+xml"/>
  <Override PartName="/ppt/charts/chart11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8" r:id="rId1"/>
  </p:sldMasterIdLst>
  <p:notesMasterIdLst>
    <p:notesMasterId r:id="rId33"/>
  </p:notesMasterIdLst>
  <p:handoutMasterIdLst>
    <p:handoutMasterId r:id="rId34"/>
  </p:handoutMasterIdLst>
  <p:sldIdLst>
    <p:sldId id="278" r:id="rId2"/>
    <p:sldId id="279" r:id="rId3"/>
    <p:sldId id="282" r:id="rId4"/>
    <p:sldId id="265" r:id="rId5"/>
    <p:sldId id="283" r:id="rId6"/>
    <p:sldId id="280" r:id="rId7"/>
    <p:sldId id="281" r:id="rId8"/>
    <p:sldId id="267" r:id="rId9"/>
    <p:sldId id="296" r:id="rId10"/>
    <p:sldId id="297" r:id="rId11"/>
    <p:sldId id="269" r:id="rId12"/>
    <p:sldId id="293" r:id="rId13"/>
    <p:sldId id="292" r:id="rId14"/>
    <p:sldId id="294" r:id="rId15"/>
    <p:sldId id="295" r:id="rId16"/>
    <p:sldId id="276" r:id="rId17"/>
    <p:sldId id="256" r:id="rId18"/>
    <p:sldId id="257" r:id="rId19"/>
    <p:sldId id="284" r:id="rId20"/>
    <p:sldId id="259" r:id="rId21"/>
    <p:sldId id="289" r:id="rId22"/>
    <p:sldId id="260" r:id="rId23"/>
    <p:sldId id="286" r:id="rId24"/>
    <p:sldId id="287" r:id="rId25"/>
    <p:sldId id="288" r:id="rId26"/>
    <p:sldId id="262" r:id="rId27"/>
    <p:sldId id="291" r:id="rId28"/>
    <p:sldId id="285" r:id="rId29"/>
    <p:sldId id="290" r:id="rId30"/>
    <p:sldId id="273" r:id="rId31"/>
    <p:sldId id="274" r:id="rId32"/>
  </p:sldIdLst>
  <p:sldSz cx="9144000" cy="6858000" type="screen4x3"/>
  <p:notesSz cx="6881813" cy="10002838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1" autoAdjust="0"/>
    <p:restoredTop sz="94660"/>
  </p:normalViewPr>
  <p:slideViewPr>
    <p:cSldViewPr>
      <p:cViewPr varScale="1">
        <p:scale>
          <a:sx n="65" d="100"/>
          <a:sy n="65" d="100"/>
        </p:scale>
        <p:origin x="-600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558" y="2064"/>
      </p:cViewPr>
      <p:guideLst>
        <p:guide orient="horz" pos="2694"/>
        <p:guide pos="196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NasPbo2.isosl.be\users\26183\listeactive20141029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NasPbo2.isosl.be\users\26183\listeactive20141029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NasPbo2.isosl.be\users\26183\listeactive20141029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NasPbo2.isosl.be\users\26183\listeactive20141029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4531483477055975E-3"/>
          <c:y val="5.408175011594217E-2"/>
          <c:w val="0.74488865629007528"/>
          <c:h val="0.81326758526306997"/>
        </c:manualLayout>
      </c:layout>
      <c:pie3DChart>
        <c:varyColors val="1"/>
        <c:ser>
          <c:idx val="0"/>
          <c:order val="0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Feuil2!$A$3:$A$4</c:f>
              <c:strCache>
                <c:ptCount val="2"/>
                <c:pt idx="0">
                  <c:v>Femmes</c:v>
                </c:pt>
                <c:pt idx="1">
                  <c:v>Hommes</c:v>
                </c:pt>
              </c:strCache>
            </c:strRef>
          </c:cat>
          <c:val>
            <c:numRef>
              <c:f>Feuil2!$B$3:$B$4</c:f>
              <c:numCache>
                <c:formatCode>General</c:formatCode>
                <c:ptCount val="2"/>
                <c:pt idx="0">
                  <c:v>576</c:v>
                </c:pt>
                <c:pt idx="1">
                  <c:v>389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83000121183865938"/>
          <c:y val="0.37271824802809922"/>
          <c:w val="0.16999878816134073"/>
          <c:h val="0.18160643381309127"/>
        </c:manualLayout>
      </c:layout>
      <c:overlay val="0"/>
      <c:txPr>
        <a:bodyPr/>
        <a:lstStyle/>
        <a:p>
          <a:pPr>
            <a:defRPr sz="1400"/>
          </a:pPr>
          <a:endParaRPr lang="fr-F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Tranches d'âges : 163 personnes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'File active'!$AC$18:$AC$25</c:f>
              <c:strCache>
                <c:ptCount val="8"/>
                <c:pt idx="0">
                  <c:v>10 à 19 ans</c:v>
                </c:pt>
                <c:pt idx="1">
                  <c:v>20 à 29 ans</c:v>
                </c:pt>
                <c:pt idx="2">
                  <c:v>30 à 39 ans</c:v>
                </c:pt>
                <c:pt idx="3">
                  <c:v>40 à 49 ans</c:v>
                </c:pt>
                <c:pt idx="4">
                  <c:v>50 à 59 ans</c:v>
                </c:pt>
                <c:pt idx="5">
                  <c:v>60 à 69 ans</c:v>
                </c:pt>
                <c:pt idx="6">
                  <c:v>70 à 79 ans</c:v>
                </c:pt>
                <c:pt idx="7">
                  <c:v>80 à 89 ans</c:v>
                </c:pt>
              </c:strCache>
            </c:strRef>
          </c:cat>
          <c:val>
            <c:numRef>
              <c:f>'File active'!$AD$18:$AD$25</c:f>
              <c:numCache>
                <c:formatCode>General</c:formatCode>
                <c:ptCount val="8"/>
                <c:pt idx="0">
                  <c:v>2</c:v>
                </c:pt>
                <c:pt idx="1">
                  <c:v>25</c:v>
                </c:pt>
                <c:pt idx="2">
                  <c:v>48</c:v>
                </c:pt>
                <c:pt idx="3">
                  <c:v>46</c:v>
                </c:pt>
                <c:pt idx="4">
                  <c:v>24</c:v>
                </c:pt>
                <c:pt idx="5">
                  <c:v>15</c:v>
                </c:pt>
                <c:pt idx="6">
                  <c:v>2</c:v>
                </c:pt>
                <c:pt idx="7">
                  <c:v>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5196800"/>
        <c:axId val="65198336"/>
      </c:barChart>
      <c:catAx>
        <c:axId val="65196800"/>
        <c:scaling>
          <c:orientation val="minMax"/>
        </c:scaling>
        <c:delete val="0"/>
        <c:axPos val="b"/>
        <c:majorTickMark val="out"/>
        <c:minorTickMark val="none"/>
        <c:tickLblPos val="nextTo"/>
        <c:crossAx val="65198336"/>
        <c:crosses val="autoZero"/>
        <c:auto val="1"/>
        <c:lblAlgn val="ctr"/>
        <c:lblOffset val="100"/>
        <c:noMultiLvlLbl val="0"/>
      </c:catAx>
      <c:valAx>
        <c:axId val="651983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51968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/>
              <a:t>Visites</a:t>
            </a:r>
            <a:r>
              <a:rPr lang="en-US" dirty="0"/>
              <a:t> à domicile : 133 </a:t>
            </a:r>
            <a:r>
              <a:rPr lang="en-US" dirty="0" err="1"/>
              <a:t>suivis</a:t>
            </a:r>
            <a:endParaRPr lang="en-US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6.9761744938040257E-2"/>
          <c:y val="0.11907194844296809"/>
          <c:w val="0.92196957908532817"/>
          <c:h val="0.79595651503765352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'File active'!$AF$9:$AF$12</c:f>
              <c:strCache>
                <c:ptCount val="4"/>
                <c:pt idx="0">
                  <c:v>1/sem</c:v>
                </c:pt>
                <c:pt idx="1">
                  <c:v>1/2sem</c:v>
                </c:pt>
                <c:pt idx="2">
                  <c:v>1/3 sem</c:v>
                </c:pt>
                <c:pt idx="3">
                  <c:v>1 VAD/4sem</c:v>
                </c:pt>
              </c:strCache>
            </c:strRef>
          </c:cat>
          <c:val>
            <c:numRef>
              <c:f>'File active'!$AG$9:$AG$12</c:f>
              <c:numCache>
                <c:formatCode>General</c:formatCode>
                <c:ptCount val="4"/>
                <c:pt idx="0">
                  <c:v>71</c:v>
                </c:pt>
                <c:pt idx="1">
                  <c:v>50</c:v>
                </c:pt>
                <c:pt idx="2">
                  <c:v>1</c:v>
                </c:pt>
                <c:pt idx="3">
                  <c:v>11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75349376"/>
        <c:axId val="75356416"/>
      </c:barChart>
      <c:catAx>
        <c:axId val="753493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75356416"/>
        <c:crosses val="autoZero"/>
        <c:auto val="1"/>
        <c:lblAlgn val="ctr"/>
        <c:lblOffset val="100"/>
        <c:noMultiLvlLbl val="0"/>
      </c:catAx>
      <c:valAx>
        <c:axId val="753564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53493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Feuil2!$A$22:$A$29</c:f>
              <c:strCache>
                <c:ptCount val="8"/>
                <c:pt idx="0">
                  <c:v>- de 16 ans</c:v>
                </c:pt>
                <c:pt idx="1">
                  <c:v>16 - 24 ans</c:v>
                </c:pt>
                <c:pt idx="2">
                  <c:v>24 - 35 ans</c:v>
                </c:pt>
                <c:pt idx="3">
                  <c:v>35 - 45 ans</c:v>
                </c:pt>
                <c:pt idx="4">
                  <c:v>45 - 55 ans</c:v>
                </c:pt>
                <c:pt idx="5">
                  <c:v>55 - 65 ans</c:v>
                </c:pt>
                <c:pt idx="6">
                  <c:v>65 ans et plus</c:v>
                </c:pt>
                <c:pt idx="7">
                  <c:v>Pas de données</c:v>
                </c:pt>
              </c:strCache>
            </c:strRef>
          </c:cat>
          <c:val>
            <c:numRef>
              <c:f>Feuil2!$B$22:$B$29</c:f>
              <c:numCache>
                <c:formatCode>General</c:formatCode>
                <c:ptCount val="8"/>
                <c:pt idx="0">
                  <c:v>3</c:v>
                </c:pt>
                <c:pt idx="1">
                  <c:v>76</c:v>
                </c:pt>
                <c:pt idx="2">
                  <c:v>174</c:v>
                </c:pt>
                <c:pt idx="3">
                  <c:v>190</c:v>
                </c:pt>
                <c:pt idx="4">
                  <c:v>194</c:v>
                </c:pt>
                <c:pt idx="5">
                  <c:v>128</c:v>
                </c:pt>
                <c:pt idx="6">
                  <c:v>88</c:v>
                </c:pt>
                <c:pt idx="7">
                  <c:v>111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787968"/>
        <c:axId val="20789504"/>
      </c:barChart>
      <c:catAx>
        <c:axId val="20787968"/>
        <c:scaling>
          <c:orientation val="minMax"/>
        </c:scaling>
        <c:delete val="0"/>
        <c:axPos val="b"/>
        <c:majorTickMark val="out"/>
        <c:minorTickMark val="none"/>
        <c:tickLblPos val="nextTo"/>
        <c:crossAx val="20789504"/>
        <c:crosses val="autoZero"/>
        <c:auto val="1"/>
        <c:lblAlgn val="ctr"/>
        <c:lblOffset val="100"/>
        <c:noMultiLvlLbl val="0"/>
      </c:catAx>
      <c:valAx>
        <c:axId val="207895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7879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0555555555555555E-2"/>
          <c:y val="5.0925925925925923E-2"/>
          <c:w val="0.62330555555555556"/>
          <c:h val="0.89814814814814814"/>
        </c:manualLayout>
      </c:layout>
      <c:pie3DChart>
        <c:varyColors val="1"/>
        <c:ser>
          <c:idx val="0"/>
          <c:order val="0"/>
          <c:dLbls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graphiques!$A$9:$A$15</c:f>
              <c:strCache>
                <c:ptCount val="7"/>
                <c:pt idx="0">
                  <c:v>HP/SPHP</c:v>
                </c:pt>
                <c:pt idx="1">
                  <c:v>Santé mentale ambulatoire</c:v>
                </c:pt>
                <c:pt idx="2">
                  <c:v>1ère ligne santé</c:v>
                </c:pt>
                <c:pt idx="3">
                  <c:v>Médecins généralistes</c:v>
                </c:pt>
                <c:pt idx="4">
                  <c:v>1ère ligne hors santé</c:v>
                </c:pt>
                <c:pt idx="5">
                  <c:v>Proches</c:v>
                </c:pt>
                <c:pt idx="6">
                  <c:v>Usagers</c:v>
                </c:pt>
              </c:strCache>
            </c:strRef>
          </c:cat>
          <c:val>
            <c:numRef>
              <c:f>graphiques!$B$9:$B$15</c:f>
              <c:numCache>
                <c:formatCode>General</c:formatCode>
                <c:ptCount val="7"/>
                <c:pt idx="0">
                  <c:v>30</c:v>
                </c:pt>
                <c:pt idx="1">
                  <c:v>66</c:v>
                </c:pt>
                <c:pt idx="2">
                  <c:v>9</c:v>
                </c:pt>
                <c:pt idx="3">
                  <c:v>60</c:v>
                </c:pt>
                <c:pt idx="4">
                  <c:v>68</c:v>
                </c:pt>
                <c:pt idx="5">
                  <c:v>49</c:v>
                </c:pt>
                <c:pt idx="6">
                  <c:v>80</c:v>
                </c:pt>
              </c:numCache>
            </c:numRef>
          </c:val>
        </c:ser>
        <c:ser>
          <c:idx val="1"/>
          <c:order val="1"/>
          <c:cat>
            <c:strRef>
              <c:f>graphiques!$A$9:$A$15</c:f>
              <c:strCache>
                <c:ptCount val="7"/>
                <c:pt idx="0">
                  <c:v>HP/SPHP</c:v>
                </c:pt>
                <c:pt idx="1">
                  <c:v>Santé mentale ambulatoire</c:v>
                </c:pt>
                <c:pt idx="2">
                  <c:v>1ère ligne santé</c:v>
                </c:pt>
                <c:pt idx="3">
                  <c:v>Médecins généralistes</c:v>
                </c:pt>
                <c:pt idx="4">
                  <c:v>1ère ligne hors santé</c:v>
                </c:pt>
                <c:pt idx="5">
                  <c:v>Proches</c:v>
                </c:pt>
                <c:pt idx="6">
                  <c:v>Usagers</c:v>
                </c:pt>
              </c:strCache>
            </c:strRef>
          </c:cat>
          <c:val>
            <c:numRef>
              <c:f>graphiques!$C$9:$C$15</c:f>
              <c:numCache>
                <c:formatCode>0.00%</c:formatCode>
                <c:ptCount val="7"/>
                <c:pt idx="0">
                  <c:v>8.2000000000000003E-2</c:v>
                </c:pt>
                <c:pt idx="1">
                  <c:v>0.182</c:v>
                </c:pt>
                <c:pt idx="2">
                  <c:v>2.4E-2</c:v>
                </c:pt>
                <c:pt idx="3">
                  <c:v>0.16400000000000001</c:v>
                </c:pt>
                <c:pt idx="4">
                  <c:v>0.18759999999999999</c:v>
                </c:pt>
                <c:pt idx="5">
                  <c:v>0.13519999999999999</c:v>
                </c:pt>
                <c:pt idx="6">
                  <c:v>0.2208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fr-F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0555555555555555E-2"/>
          <c:y val="5.0925925925925923E-2"/>
          <c:w val="0.58415266841644797"/>
          <c:h val="0.89814814814814814"/>
        </c:manualLayout>
      </c:layout>
      <c:pie3DChart>
        <c:varyColors val="1"/>
        <c:ser>
          <c:idx val="0"/>
          <c:order val="0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graphiques!$A$23:$A$28</c:f>
              <c:strCache>
                <c:ptCount val="6"/>
                <c:pt idx="0">
                  <c:v>Troubles lié à 1 substance</c:v>
                </c:pt>
                <c:pt idx="1">
                  <c:v>Troubles de la personnalité</c:v>
                </c:pt>
                <c:pt idx="2">
                  <c:v>Troubles anxieux</c:v>
                </c:pt>
                <c:pt idx="3">
                  <c:v>Troubles de l'adaptation</c:v>
                </c:pt>
                <c:pt idx="4">
                  <c:v>Troubles psychotiques</c:v>
                </c:pt>
                <c:pt idx="5">
                  <c:v>Troubles de l'humeur</c:v>
                </c:pt>
              </c:strCache>
            </c:strRef>
          </c:cat>
          <c:val>
            <c:numRef>
              <c:f>graphiques!$B$23:$B$28</c:f>
              <c:numCache>
                <c:formatCode>General</c:formatCode>
                <c:ptCount val="6"/>
                <c:pt idx="0">
                  <c:v>58</c:v>
                </c:pt>
                <c:pt idx="1">
                  <c:v>48</c:v>
                </c:pt>
                <c:pt idx="2">
                  <c:v>26</c:v>
                </c:pt>
                <c:pt idx="3">
                  <c:v>40</c:v>
                </c:pt>
                <c:pt idx="4">
                  <c:v>90</c:v>
                </c:pt>
                <c:pt idx="5">
                  <c:v>100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fr-F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/>
              <a:t>Hospitalisation</a:t>
            </a:r>
            <a:r>
              <a:rPr lang="en-US"/>
              <a:t> : 20%  des prises en charges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7802863461264272E-2"/>
          <c:y val="0.19722211604469592"/>
          <c:w val="0.56044642101257791"/>
          <c:h val="0.65125212026700174"/>
        </c:manualLayout>
      </c:layout>
      <c:pie3DChart>
        <c:varyColors val="1"/>
        <c:ser>
          <c:idx val="0"/>
          <c:order val="0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graphiques!$A$39:$A$41</c:f>
              <c:strCache>
                <c:ptCount val="3"/>
                <c:pt idx="0">
                  <c:v>Hospitalisations complètes</c:v>
                </c:pt>
                <c:pt idx="1">
                  <c:v>Hospitalisations de jour</c:v>
                </c:pt>
                <c:pt idx="2">
                  <c:v>Hospitalisation de nuit</c:v>
                </c:pt>
              </c:strCache>
            </c:strRef>
          </c:cat>
          <c:val>
            <c:numRef>
              <c:f>graphiques!$B$39:$B$41</c:f>
              <c:numCache>
                <c:formatCode>General</c:formatCode>
                <c:ptCount val="3"/>
                <c:pt idx="0">
                  <c:v>84</c:v>
                </c:pt>
                <c:pt idx="1">
                  <c:v>8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8405038329074551E-2"/>
          <c:y val="0.14774515794541349"/>
          <c:w val="0.60627027552494173"/>
          <c:h val="0.81033125948968632"/>
        </c:manualLayout>
      </c:layout>
      <c:pie3DChart>
        <c:varyColors val="1"/>
        <c:ser>
          <c:idx val="0"/>
          <c:order val="0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graphiques!$A$56:$A$58</c:f>
              <c:strCache>
                <c:ptCount val="3"/>
                <c:pt idx="0">
                  <c:v>Fin de suivis négociés</c:v>
                </c:pt>
                <c:pt idx="1">
                  <c:v>Fin de suivis usagers</c:v>
                </c:pt>
                <c:pt idx="2">
                  <c:v>Fin de suivis professionnels</c:v>
                </c:pt>
              </c:strCache>
            </c:strRef>
          </c:cat>
          <c:val>
            <c:numRef>
              <c:f>graphiques!$B$56:$B$58</c:f>
              <c:numCache>
                <c:formatCode>General</c:formatCode>
                <c:ptCount val="3"/>
                <c:pt idx="0">
                  <c:v>268</c:v>
                </c:pt>
                <c:pt idx="1">
                  <c:v>44</c:v>
                </c:pt>
                <c:pt idx="2">
                  <c:v>49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7918884012887459"/>
          <c:y val="0.31124376041985224"/>
          <c:w val="0.32081115987112541"/>
          <c:h val="0.45444444444444443"/>
        </c:manualLayout>
      </c:layout>
      <c:overlay val="0"/>
      <c:txPr>
        <a:bodyPr/>
        <a:lstStyle/>
        <a:p>
          <a:pPr>
            <a:defRPr sz="1800"/>
          </a:pPr>
          <a:endParaRPr lang="fr-F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Pathologies 179 </a:t>
            </a:r>
            <a:r>
              <a:rPr lang="en-US" dirty="0" err="1" smtClean="0"/>
              <a:t>suivis</a:t>
            </a:r>
            <a:r>
              <a:rPr lang="en-US" dirty="0" smtClean="0"/>
              <a:t>  </a:t>
            </a:r>
            <a:endParaRPr lang="en-US" dirty="0"/>
          </a:p>
        </c:rich>
      </c:tx>
      <c:layout>
        <c:manualLayout>
          <c:xMode val="edge"/>
          <c:yMode val="edge"/>
          <c:x val="0.35266975308641973"/>
          <c:y val="8.4180979826834635E-3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'Nombre de suivi'!$I$25:$I$31</c:f>
              <c:strCache>
                <c:ptCount val="7"/>
                <c:pt idx="0">
                  <c:v>Troubles liés à une substance</c:v>
                </c:pt>
                <c:pt idx="1">
                  <c:v>Trouble(s) de la personnalité</c:v>
                </c:pt>
                <c:pt idx="2">
                  <c:v>Troubles anxieux</c:v>
                </c:pt>
                <c:pt idx="3">
                  <c:v>Troubles de l'adaptation</c:v>
                </c:pt>
                <c:pt idx="4">
                  <c:v>Trouble(s) psychotique(s)</c:v>
                </c:pt>
                <c:pt idx="5">
                  <c:v>Troubles de l'humeur</c:v>
                </c:pt>
                <c:pt idx="6">
                  <c:v>Sans diagnostic</c:v>
                </c:pt>
              </c:strCache>
            </c:strRef>
          </c:cat>
          <c:val>
            <c:numRef>
              <c:f>'Nombre de suivi'!$J$25:$J$31</c:f>
              <c:numCache>
                <c:formatCode>General</c:formatCode>
                <c:ptCount val="7"/>
                <c:pt idx="0">
                  <c:v>7</c:v>
                </c:pt>
                <c:pt idx="1">
                  <c:v>22</c:v>
                </c:pt>
                <c:pt idx="2">
                  <c:v>2</c:v>
                </c:pt>
                <c:pt idx="3">
                  <c:v>2</c:v>
                </c:pt>
                <c:pt idx="4">
                  <c:v>96</c:v>
                </c:pt>
                <c:pt idx="5">
                  <c:v>47</c:v>
                </c:pt>
                <c:pt idx="6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081344"/>
        <c:axId val="65082880"/>
      </c:barChart>
      <c:catAx>
        <c:axId val="650813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65082880"/>
        <c:crosses val="autoZero"/>
        <c:auto val="1"/>
        <c:lblAlgn val="ctr"/>
        <c:lblOffset val="100"/>
        <c:noMultiLvlLbl val="0"/>
      </c:catAx>
      <c:valAx>
        <c:axId val="6508288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650813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Tiers demandeurs : 163 demandes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'File active'!$AE$32:$AE$37</c:f>
              <c:strCache>
                <c:ptCount val="6"/>
                <c:pt idx="0">
                  <c:v>F1</c:v>
                </c:pt>
                <c:pt idx="1">
                  <c:v>F2</c:v>
                </c:pt>
                <c:pt idx="2">
                  <c:v>F3</c:v>
                </c:pt>
                <c:pt idx="3">
                  <c:v>F4</c:v>
                </c:pt>
                <c:pt idx="4">
                  <c:v>F5</c:v>
                </c:pt>
                <c:pt idx="5">
                  <c:v>Patient</c:v>
                </c:pt>
              </c:strCache>
            </c:strRef>
          </c:cat>
          <c:val>
            <c:numRef>
              <c:f>'File active'!$AF$32:$AF$37</c:f>
              <c:numCache>
                <c:formatCode>General</c:formatCode>
                <c:ptCount val="6"/>
                <c:pt idx="0">
                  <c:v>42</c:v>
                </c:pt>
                <c:pt idx="1">
                  <c:v>12</c:v>
                </c:pt>
                <c:pt idx="2">
                  <c:v>9</c:v>
                </c:pt>
                <c:pt idx="3">
                  <c:v>90</c:v>
                </c:pt>
                <c:pt idx="4">
                  <c:v>9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Tranches </a:t>
            </a:r>
            <a:r>
              <a:rPr lang="en-US" dirty="0" err="1"/>
              <a:t>d'ages</a:t>
            </a:r>
            <a:r>
              <a:rPr lang="en-US"/>
              <a:t> 163 personnes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146240"/>
        <c:axId val="65184128"/>
      </c:barChart>
      <c:catAx>
        <c:axId val="65146240"/>
        <c:scaling>
          <c:orientation val="minMax"/>
        </c:scaling>
        <c:delete val="0"/>
        <c:axPos val="b"/>
        <c:majorTickMark val="none"/>
        <c:minorTickMark val="none"/>
        <c:tickLblPos val="nextTo"/>
        <c:crossAx val="65184128"/>
        <c:crosses val="autoZero"/>
        <c:auto val="1"/>
        <c:lblAlgn val="ctr"/>
        <c:lblOffset val="100"/>
        <c:noMultiLvlLbl val="0"/>
      </c:catAx>
      <c:valAx>
        <c:axId val="6518412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6514624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dirty="0"/>
      </a:pPr>
      <a:endParaRPr lang="fr-F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793" cy="500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4591" tIns="42296" rIns="84591" bIns="42296" numCol="1" anchor="t" anchorCtr="0" compatLnSpc="1">
            <a:prstTxWarp prst="textNoShape">
              <a:avLst/>
            </a:prstTxWarp>
          </a:bodyPr>
          <a:lstStyle>
            <a:lvl1pPr eaLnBrk="0">
              <a:defRPr sz="1100"/>
            </a:lvl1pPr>
          </a:lstStyle>
          <a:p>
            <a:endParaRPr lang="fr-FR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575" y="0"/>
            <a:ext cx="2982793" cy="500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4591" tIns="42296" rIns="84591" bIns="42296" numCol="1" anchor="t" anchorCtr="0" compatLnSpc="1">
            <a:prstTxWarp prst="textNoShape">
              <a:avLst/>
            </a:prstTxWarp>
          </a:bodyPr>
          <a:lstStyle>
            <a:lvl1pPr algn="r" eaLnBrk="0">
              <a:defRPr sz="1100"/>
            </a:lvl1pPr>
          </a:lstStyle>
          <a:p>
            <a:fld id="{6692F1EA-1D46-42F8-9EB3-E8B3C271573B}" type="datetimeFigureOut">
              <a:rPr lang="fr-FR"/>
              <a:pPr/>
              <a:t>09/12/2014</a:t>
            </a:fld>
            <a:endParaRPr lang="fr-FR"/>
          </a:p>
        </p:txBody>
      </p:sp>
      <p:sp>
        <p:nvSpPr>
          <p:cNvPr id="1146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00840"/>
            <a:ext cx="2982793" cy="50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4591" tIns="42296" rIns="84591" bIns="42296" numCol="1" anchor="b" anchorCtr="0" compatLnSpc="1">
            <a:prstTxWarp prst="textNoShape">
              <a:avLst/>
            </a:prstTxWarp>
          </a:bodyPr>
          <a:lstStyle>
            <a:lvl1pPr eaLnBrk="0">
              <a:defRPr sz="1100"/>
            </a:lvl1pPr>
          </a:lstStyle>
          <a:p>
            <a:endParaRPr lang="fr-FR"/>
          </a:p>
        </p:txBody>
      </p:sp>
      <p:sp>
        <p:nvSpPr>
          <p:cNvPr id="1146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575" y="9500840"/>
            <a:ext cx="2982793" cy="50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4591" tIns="42296" rIns="84591" bIns="42296" numCol="1" anchor="b" anchorCtr="0" compatLnSpc="1">
            <a:prstTxWarp prst="textNoShape">
              <a:avLst/>
            </a:prstTxWarp>
          </a:bodyPr>
          <a:lstStyle>
            <a:lvl1pPr algn="r" eaLnBrk="0">
              <a:defRPr sz="1100"/>
            </a:lvl1pPr>
          </a:lstStyle>
          <a:p>
            <a:fld id="{F6162ADF-2363-4F34-B078-9D5C09066CF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78894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41388" y="760413"/>
            <a:ext cx="4997450" cy="3748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7892" y="4751163"/>
            <a:ext cx="5504584" cy="4500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85684" cy="4990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669680" algn="l"/>
                <a:tab pos="1339360" algn="l"/>
                <a:tab pos="2009040" algn="l"/>
                <a:tab pos="2678720" algn="l"/>
              </a:tabLst>
              <a:defRPr sz="1300" smtClean="0">
                <a:solidFill>
                  <a:srgbClr val="000000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94685" y="0"/>
            <a:ext cx="2985684" cy="4990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669680" algn="l"/>
                <a:tab pos="1339360" algn="l"/>
                <a:tab pos="2009040" algn="l"/>
                <a:tab pos="2678720" algn="l"/>
              </a:tabLst>
              <a:defRPr sz="1300" smtClean="0">
                <a:solidFill>
                  <a:srgbClr val="000000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502324"/>
            <a:ext cx="2985684" cy="4990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669680" algn="l"/>
                <a:tab pos="1339360" algn="l"/>
                <a:tab pos="2009040" algn="l"/>
                <a:tab pos="2678720" algn="l"/>
              </a:tabLst>
              <a:defRPr sz="1300" smtClean="0">
                <a:solidFill>
                  <a:srgbClr val="000000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894685" y="9502324"/>
            <a:ext cx="2985684" cy="4990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669680" algn="l"/>
                <a:tab pos="1339360" algn="l"/>
                <a:tab pos="2009040" algn="l"/>
                <a:tab pos="2678720" algn="l"/>
              </a:tabLst>
              <a:defRPr sz="1300" smtClean="0">
                <a:solidFill>
                  <a:srgbClr val="000000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D494035A-EFFD-4798-974E-E6C0A32CC61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5436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fontAlgn="base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fontAlgn="base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fontAlgn="base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fontAlgn="base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fontAlgn="base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AB5AAA33-B445-4812-A602-9D1AFFB5849B}" type="slidenum">
              <a:rPr lang="fr-FR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4</a:t>
            </a:fld>
            <a:endParaRPr lang="fr-FR" dirty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379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1388" y="760413"/>
            <a:ext cx="4999037" cy="37496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379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7893" y="4751163"/>
            <a:ext cx="5506028" cy="3842218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2180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3178DEE4-98B8-40F8-8F73-A09DBA63188A}" type="slidenum">
              <a:rPr lang="fr-FR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22</a:t>
            </a:fld>
            <a:endParaRPr lang="fr-FR" dirty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867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1388" y="760413"/>
            <a:ext cx="4999037" cy="37496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867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7893" y="4751163"/>
            <a:ext cx="5506028" cy="3842218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3902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163 = file active, liste d’attente, liste analyse de candidature, suivis suspendus.</a:t>
            </a:r>
          </a:p>
          <a:p>
            <a:endParaRPr lang="fr-FR" dirty="0"/>
          </a:p>
          <a:p>
            <a:r>
              <a:rPr lang="fr-FR" dirty="0" smtClean="0"/>
              <a:t>F1 = maison médicale</a:t>
            </a:r>
          </a:p>
          <a:p>
            <a:r>
              <a:rPr lang="fr-FR" dirty="0" smtClean="0"/>
              <a:t>F2= ETAC et Concerto</a:t>
            </a:r>
          </a:p>
          <a:p>
            <a:r>
              <a:rPr lang="fr-FR" dirty="0" smtClean="0"/>
              <a:t>F3= CRF et réflexion</a:t>
            </a:r>
          </a:p>
          <a:p>
            <a:r>
              <a:rPr lang="fr-FR" dirty="0" smtClean="0"/>
              <a:t>F4= ISoSL ET CHR salle 23  et 24</a:t>
            </a:r>
          </a:p>
          <a:p>
            <a:r>
              <a:rPr lang="fr-FR" dirty="0" smtClean="0"/>
              <a:t>F5= IHP et maison maternelle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D494035A-EFFD-4798-974E-E6C0A32CC615}" type="slidenum">
              <a:rPr lang="fr-FR" smtClean="0"/>
              <a:pPr>
                <a:defRPr/>
              </a:pPr>
              <a:t>23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236729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D494035A-EFFD-4798-974E-E6C0A32CC615}" type="slidenum">
              <a:rPr lang="fr-FR" smtClean="0"/>
              <a:pPr>
                <a:defRPr/>
              </a:pPr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28421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7E035081-22F8-4372-B2B9-0597832AED55}" type="slidenum">
              <a:rPr lang="fr-FR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25</a:t>
            </a:fld>
            <a:endParaRPr lang="fr-FR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969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1388" y="760413"/>
            <a:ext cx="4999037" cy="37496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970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7893" y="4751163"/>
            <a:ext cx="5506028" cy="3842218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9996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F439BD5C-DF51-468E-B105-50F9AD5E2BA1}" type="slidenum">
              <a:rPr lang="fr-FR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26</a:t>
            </a:fld>
            <a:endParaRPr lang="fr-FR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072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1388" y="760413"/>
            <a:ext cx="4999037" cy="37496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7893" y="4751163"/>
            <a:ext cx="5506028" cy="3842218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8073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D8FF7458-E89D-48E9-87DD-C665CC8D0D7D}" type="slidenum">
              <a:rPr lang="fr-FR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30</a:t>
            </a:fld>
            <a:endParaRPr lang="fr-FR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198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1388" y="760413"/>
            <a:ext cx="4999037" cy="37496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198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7893" y="4751163"/>
            <a:ext cx="5506028" cy="3842218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6121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FC11058C-D9F2-475F-B548-07088A1DEDC6}" type="slidenum">
              <a:rPr lang="fr-FR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31</a:t>
            </a:fld>
            <a:endParaRPr lang="fr-FR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301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1388" y="760413"/>
            <a:ext cx="4999037" cy="37496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301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7893" y="4751163"/>
            <a:ext cx="5506028" cy="3842218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828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AB6D6640-23F2-4AEA-A9B7-3C50C9BB82E6}" type="slidenum">
              <a:rPr lang="fr-FR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8</a:t>
            </a:fld>
            <a:endParaRPr lang="fr-FR" dirty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584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1388" y="760413"/>
            <a:ext cx="4999037" cy="37496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7893" y="4751163"/>
            <a:ext cx="5506028" cy="3842218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1025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0E9F40A0-2494-497A-BF67-AA5043E56E02}" type="slidenum">
              <a:rPr lang="fr-FR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11</a:t>
            </a:fld>
            <a:endParaRPr lang="fr-FR" dirty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789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1388" y="760413"/>
            <a:ext cx="4999037" cy="37496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789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7893" y="4751163"/>
            <a:ext cx="5506028" cy="3842218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3948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D494035A-EFFD-4798-974E-E6C0A32CC615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31822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E4AB9815-9917-4B6B-94AF-B54A473CC50A}" type="slidenum">
              <a:rPr lang="fr-FR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17</a:t>
            </a:fld>
            <a:endParaRPr lang="fr-FR" dirty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57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1388" y="760413"/>
            <a:ext cx="4999037" cy="37496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458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7893" y="4751163"/>
            <a:ext cx="5506028" cy="3842218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5171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43E96250-8950-45E2-9F31-E02E12175C0F}" type="slidenum">
              <a:rPr lang="fr-FR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18</a:t>
            </a:fld>
            <a:endParaRPr lang="fr-FR" dirty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560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1388" y="823913"/>
            <a:ext cx="4999037" cy="375126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560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7893" y="4751163"/>
            <a:ext cx="5506028" cy="3842218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138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D494035A-EFFD-4798-974E-E6C0A32CC615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39352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867A891D-1289-4B3D-B6D1-46FB7D25BE54}" type="slidenum">
              <a:rPr lang="fr-FR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20</a:t>
            </a:fld>
            <a:endParaRPr lang="fr-FR" dirty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765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1388" y="760413"/>
            <a:ext cx="4999037" cy="37496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765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7893" y="4751163"/>
            <a:ext cx="5506028" cy="3842218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8903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179 prise en charge en 2014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D494035A-EFFD-4798-974E-E6C0A32CC615}" type="slidenum">
              <a:rPr lang="fr-FR" smtClean="0"/>
              <a:pPr>
                <a:defRPr/>
              </a:pPr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2089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5" descr="Logo CHR CITADELL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1479" y="6169868"/>
            <a:ext cx="28670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608" y="609601"/>
            <a:ext cx="7056784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6000"/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068288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4211960" y="6353339"/>
            <a:ext cx="561975" cy="365125"/>
          </a:xfrm>
        </p:spPr>
        <p:txBody>
          <a:bodyPr/>
          <a:lstStyle/>
          <a:p>
            <a:pPr>
              <a:defRPr/>
            </a:pPr>
            <a:fld id="{140A95D9-8A65-4AAA-BA14-9E50D586E10E}" type="slidenum">
              <a:rPr lang="fr-FR" smtClean="0"/>
              <a:pPr>
                <a:defRPr/>
              </a:pPr>
              <a:t>‹N°›</a:t>
            </a:fld>
            <a:fld id="{348D61A8-E6BA-445C-B5DD-3A42F1E1D67A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10" name="Picture 4" descr="IsoSl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870276"/>
            <a:ext cx="981075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756220-C9ED-4D64-BCA0-0F3638D51988}" type="slidenum">
              <a:rPr lang="fr-FR" smtClean="0"/>
              <a:pPr>
                <a:defRPr/>
              </a:pPr>
              <a:t>‹N°›</a:t>
            </a:fld>
            <a:fld id="{8488B182-2E14-42E6-9AE4-737F0D940AB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0B52B9-6F42-46FD-82EE-D57C6A140D2E}" type="slidenum">
              <a:rPr lang="fr-FR" smtClean="0"/>
              <a:pPr>
                <a:defRPr/>
              </a:pPr>
              <a:t>‹N°›</a:t>
            </a:fld>
            <a:fld id="{152829EB-4B15-4399-A2AB-B9CD7BB2ACBE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F9CBB0-3A2F-42DE-B4F3-B64CD150DEAB}" type="slidenum">
              <a:rPr lang="fr-FR" smtClean="0"/>
              <a:pPr>
                <a:defRPr/>
              </a:pPr>
              <a:t>‹N°›</a:t>
            </a:fld>
            <a:fld id="{BA69EA80-D969-4E93-8B5B-EE815278D7F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fr-FR" smtClean="0"/>
              <a:t>24/11/2014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CA5F0E-1012-444A-BB9E-6BC766549344}" type="slidenum">
              <a:rPr lang="fr-FR" smtClean="0"/>
              <a:pPr>
                <a:defRPr/>
              </a:pPr>
              <a:t>‹N°›</a:t>
            </a:fld>
            <a:fld id="{1187D153-ECC3-41A5-B0A3-6565B764A897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fr-FR" smtClean="0"/>
              <a:t>24/11/2014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322259-B4C8-48E4-B1FD-5C252B5FE573}" type="slidenum">
              <a:rPr lang="fr-FR" smtClean="0"/>
              <a:pPr>
                <a:defRPr/>
              </a:pPr>
              <a:t>‹N°›</a:t>
            </a:fld>
            <a:fld id="{9A666D4E-6699-4C79-9092-4EEDBEF92A73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88140-995E-4BAF-8531-DF0B089B1DEA}" type="slidenum">
              <a:rPr lang="fr-FR"/>
              <a:pPr>
                <a:defRPr/>
              </a:pPr>
              <a:t>‹N°›</a:t>
            </a:fld>
            <a:fld id="{B2F758C6-3B97-423B-B229-862DB06DF87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571" y="895351"/>
            <a:ext cx="7011814" cy="3981450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4800"/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4291012" y="6375273"/>
            <a:ext cx="561975" cy="365125"/>
          </a:xfrm>
        </p:spPr>
        <p:txBody>
          <a:bodyPr/>
          <a:lstStyle/>
          <a:p>
            <a:pPr>
              <a:defRPr/>
            </a:pPr>
            <a:fld id="{140A95D9-8A65-4AAA-BA14-9E50D586E10E}" type="slidenum">
              <a:rPr lang="fr-FR" smtClean="0"/>
              <a:pPr>
                <a:defRPr/>
              </a:pPr>
              <a:t>‹N°›</a:t>
            </a:fld>
            <a:fld id="{348D61A8-E6BA-445C-B5DD-3A42F1E1D67A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10" name="Picture 4" descr="IsoS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-4616"/>
            <a:ext cx="981075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5" descr="Logo CHR CITADELL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38228" y="139701"/>
            <a:ext cx="28670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33251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soSL-CHR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4000"/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0414" y="1600200"/>
            <a:ext cx="7666386" cy="4525963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fr-FR" smtClean="0"/>
              <a:t>24/11/2014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91012" y="6324108"/>
            <a:ext cx="561975" cy="365125"/>
          </a:xfrm>
        </p:spPr>
        <p:txBody>
          <a:bodyPr/>
          <a:lstStyle/>
          <a:p>
            <a:pPr>
              <a:defRPr/>
            </a:pPr>
            <a:fld id="{813150B8-0F5D-4DFF-A139-0C1BDBD0CCD8}" type="slidenum">
              <a:rPr lang="fr-FR" smtClean="0"/>
              <a:pPr>
                <a:defRPr/>
              </a:pPr>
              <a:t>‹N°›</a:t>
            </a:fld>
            <a:fld id="{72E49B2B-F444-4012-A78F-1516F9D99B1D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7" name="Picture 4" descr="IsoS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339" y="4869657"/>
            <a:ext cx="981075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 descr="Logo CHR CITADELL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69471" y="6165304"/>
            <a:ext cx="28670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soSL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0414" y="1600200"/>
            <a:ext cx="7666386" cy="4525963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3150B8-0F5D-4DFF-A139-0C1BDBD0CCD8}" type="slidenum">
              <a:rPr lang="fr-FR" smtClean="0"/>
              <a:pPr>
                <a:defRPr/>
              </a:pPr>
              <a:t>‹N°›</a:t>
            </a:fld>
            <a:fld id="{72E49B2B-F444-4012-A78F-1516F9D99B1D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8" name="Picture 4" descr="IsoS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339" y="4869657"/>
            <a:ext cx="981075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92182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ctr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075" y="4068763"/>
            <a:ext cx="7191325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fr-FR" smtClean="0"/>
              <a:t>24/11/2014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A52C7C-0771-42E9-A9B5-EABDE1487F89}" type="slidenum">
              <a:rPr lang="fr-FR" smtClean="0"/>
              <a:pPr>
                <a:defRPr/>
              </a:pPr>
              <a:t>‹N°›</a:t>
            </a:fld>
            <a:fld id="{58E4B24D-A0E5-43A5-AB66-062CDAF860E9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10" name="Picture 4" descr="IsoS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895500"/>
            <a:ext cx="981075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5" descr="Logo CHR CITADELL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38228" y="6149975"/>
            <a:ext cx="28670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7" y="1371600"/>
            <a:ext cx="7128793" cy="2505075"/>
          </a:xfrm>
        </p:spPr>
        <p:txBody>
          <a:bodyPr anchor="ctr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A52C7C-0771-42E9-A9B5-EABDE1487F89}" type="slidenum">
              <a:rPr lang="fr-FR" smtClean="0"/>
              <a:pPr>
                <a:defRPr/>
              </a:pPr>
              <a:t>‹N°›</a:t>
            </a:fld>
            <a:fld id="{58E4B24D-A0E5-43A5-AB66-062CDAF860E9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10" name="Picture 4" descr="IsoS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968"/>
            <a:ext cx="981075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74167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fr-FR" smtClean="0"/>
              <a:t>24/11/2014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930C8E-A0FA-45D3-9114-819B4007250E}" type="slidenum">
              <a:rPr lang="fr-FR" smtClean="0"/>
              <a:pPr>
                <a:defRPr/>
              </a:pPr>
              <a:t>‹N°›</a:t>
            </a:fld>
            <a:fld id="{6EA38BBD-0369-4F4D-9D01-9A11D917C4A2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73EECD-7232-4212-8D17-7FE5B11A1A69}" type="slidenum">
              <a:rPr lang="fr-FR" smtClean="0"/>
              <a:pPr>
                <a:defRPr/>
              </a:pPr>
              <a:t>‹N°›</a:t>
            </a:fld>
            <a:fld id="{D3998441-AB13-4794-8376-84721B32F963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FA8916-5ABD-4B28-9AAF-BE0F8A4B5C11}" type="slidenum">
              <a:rPr lang="fr-FR" smtClean="0"/>
              <a:pPr>
                <a:defRPr/>
              </a:pPr>
              <a:t>‹N°›</a:t>
            </a:fld>
            <a:fld id="{B5C9501D-2CA3-423D-9DE0-953D0C2B6D47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91012" y="6356349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DC61AAB8-CABF-45CB-802B-8CA04DA45210}" type="slidenum">
              <a:rPr lang="fr-FR" smtClean="0"/>
              <a:pPr>
                <a:defRPr/>
              </a:pPr>
              <a:t>‹N°›</a:t>
            </a:fld>
            <a:fld id="{10E115F5-0C7F-4626-A975-E9B145C1CE8F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703" r:id="rId2"/>
    <p:sldLayoutId id="2147483690" r:id="rId3"/>
    <p:sldLayoutId id="2147483701" r:id="rId4"/>
    <p:sldLayoutId id="2147483691" r:id="rId5"/>
    <p:sldLayoutId id="2147483702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</p:sldLayoutIdLst>
  <p:hf sldNum="0" hdr="0" ft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smtClean="0"/>
              <a:t>Projet 107 Fusion Liège</a:t>
            </a:r>
            <a:endParaRPr lang="fr-FR" dirty="0" smtClean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49080"/>
            <a:ext cx="6400800" cy="2023120"/>
          </a:xfrm>
        </p:spPr>
        <p:txBody>
          <a:bodyPr>
            <a:noAutofit/>
          </a:bodyPr>
          <a:lstStyle/>
          <a:p>
            <a:r>
              <a:rPr lang="fr-BE" dirty="0" smtClean="0"/>
              <a:t>Fonction 2A / ETAC</a:t>
            </a:r>
          </a:p>
          <a:p>
            <a:r>
              <a:rPr lang="fr-BE" dirty="0" smtClean="0"/>
              <a:t>Équipe de Traitement Ambulatoire de Crise</a:t>
            </a:r>
          </a:p>
          <a:p>
            <a:endParaRPr lang="fr-BE" dirty="0" smtClean="0"/>
          </a:p>
          <a:p>
            <a:r>
              <a:rPr lang="fr-BE" dirty="0" smtClean="0"/>
              <a:t>ISOSL Secteur Santé Mentale</a:t>
            </a:r>
            <a:endParaRPr lang="fr-FR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ETAC: Répartition âges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1020763" y="1600200"/>
          <a:ext cx="7666037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808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fr-FR" sz="3600" b="1" dirty="0" smtClean="0">
                <a:latin typeface="+mj-lt"/>
              </a:rPr>
              <a:t>ETAC : 2014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4487">
              <a:lnSpc>
                <a:spcPct val="102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fr-FR" dirty="0" smtClean="0">
                <a:solidFill>
                  <a:srgbClr val="000000"/>
                </a:solidFill>
              </a:rPr>
              <a:t>Nombre de demandes : 456</a:t>
            </a:r>
          </a:p>
          <a:p>
            <a:pPr marL="344487">
              <a:lnSpc>
                <a:spcPct val="102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fr-FR" dirty="0" smtClean="0">
                <a:solidFill>
                  <a:srgbClr val="000000"/>
                </a:solidFill>
              </a:rPr>
              <a:t>Nombre de prise en charge: 369</a:t>
            </a:r>
          </a:p>
          <a:p>
            <a:pPr marL="344487">
              <a:lnSpc>
                <a:spcPct val="102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fr-FR" dirty="0" smtClean="0">
                <a:solidFill>
                  <a:srgbClr val="000000"/>
                </a:solidFill>
              </a:rPr>
              <a:t>Réorientations: 87</a:t>
            </a:r>
          </a:p>
          <a:p>
            <a:pPr marL="744537" lvl="1">
              <a:lnSpc>
                <a:spcPct val="102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fr-FR" dirty="0" smtClean="0">
                <a:solidFill>
                  <a:srgbClr val="000000"/>
                </a:solidFill>
              </a:rPr>
              <a:t>Soit directement</a:t>
            </a:r>
          </a:p>
          <a:p>
            <a:pPr marL="744537" lvl="1">
              <a:lnSpc>
                <a:spcPct val="102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fr-FR" dirty="0" smtClean="0">
                <a:solidFill>
                  <a:srgbClr val="000000"/>
                </a:solidFill>
              </a:rPr>
              <a:t>Soit suivis moins de 3 jours</a:t>
            </a:r>
          </a:p>
          <a:p>
            <a:pPr marL="458787" lvl="1" indent="0">
              <a:lnSpc>
                <a:spcPct val="102000"/>
              </a:lnSpc>
              <a:spcBef>
                <a:spcPts val="638"/>
              </a:spcBef>
              <a:spcAft>
                <a:spcPts val="1425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fr-FR" dirty="0" smtClean="0">
                <a:solidFill>
                  <a:srgbClr val="000000"/>
                </a:solidFill>
              </a:rPr>
              <a:t> </a:t>
            </a:r>
            <a:endParaRPr lang="fr-FR" dirty="0">
              <a:solidFill>
                <a:srgbClr val="000000"/>
              </a:solidFill>
            </a:endParaRPr>
          </a:p>
          <a:p>
            <a:endParaRPr lang="fr-BE" dirty="0"/>
          </a:p>
        </p:txBody>
      </p:sp>
      <p:sp>
        <p:nvSpPr>
          <p:cNvPr id="17412" name="Text Box 2"/>
          <p:cNvSpPr txBox="1">
            <a:spLocks noChangeArrowheads="1"/>
          </p:cNvSpPr>
          <p:nvPr/>
        </p:nvSpPr>
        <p:spPr bwMode="auto">
          <a:xfrm>
            <a:off x="827584" y="2708920"/>
            <a:ext cx="7839102" cy="3849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marL="342900" indent="-341313" hangingPunct="1">
              <a:lnSpc>
                <a:spcPct val="102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fr-FR" sz="3200" dirty="0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7" name="Picture 5" descr="Logo CHR CITADEL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6" y="6143644"/>
            <a:ext cx="28670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ETAC: Tiers demandeurs 2014</a:t>
            </a:r>
            <a:br>
              <a:rPr lang="fr-FR" dirty="0" smtClean="0"/>
            </a:b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3940110"/>
              </p:ext>
            </p:extLst>
          </p:nvPr>
        </p:nvGraphicFramePr>
        <p:xfrm>
          <a:off x="1043608" y="1844824"/>
          <a:ext cx="7666037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3323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ETAC : Diagnostiques 2014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029700"/>
              </p:ext>
            </p:extLst>
          </p:nvPr>
        </p:nvGraphicFramePr>
        <p:xfrm>
          <a:off x="1020763" y="1600200"/>
          <a:ext cx="7666037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472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ETAC : Hospitalisations 2014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575993"/>
              </p:ext>
            </p:extLst>
          </p:nvPr>
        </p:nvGraphicFramePr>
        <p:xfrm>
          <a:off x="1020763" y="1600200"/>
          <a:ext cx="7666037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822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ETAC : Fin de suivis 2014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4236095"/>
              </p:ext>
            </p:extLst>
          </p:nvPr>
        </p:nvGraphicFramePr>
        <p:xfrm>
          <a:off x="971600" y="1988840"/>
          <a:ext cx="7200800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42618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Projet 107 Fusion Liège</a:t>
            </a:r>
            <a:endParaRPr lang="fr-FR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fr-BE" sz="2400" dirty="0" smtClean="0"/>
              <a:t>Fonction 2B / SPADI</a:t>
            </a:r>
          </a:p>
          <a:p>
            <a:r>
              <a:rPr lang="fr-BE" sz="2400" dirty="0" smtClean="0"/>
              <a:t>Soins Psychiatriques à Domicile Intégrés</a:t>
            </a:r>
          </a:p>
          <a:p>
            <a:r>
              <a:rPr lang="fr-BE" sz="2400" dirty="0" smtClean="0"/>
              <a:t> </a:t>
            </a:r>
          </a:p>
          <a:p>
            <a:r>
              <a:rPr lang="fr-BE" sz="2400" dirty="0" smtClean="0"/>
              <a:t>ISOSL Secteur Santé Mentale</a:t>
            </a:r>
            <a:endParaRPr lang="fr-FR" sz="2400" dirty="0" smtClean="0"/>
          </a:p>
        </p:txBody>
      </p:sp>
      <p:pic>
        <p:nvPicPr>
          <p:cNvPr id="3077" name="Picture 14" descr="logo_aig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417" y="332656"/>
            <a:ext cx="1008063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SPADI: Missions</a:t>
            </a:r>
            <a:endParaRPr lang="fr-FR" dirty="0" smtClean="0"/>
          </a:p>
        </p:txBody>
      </p:sp>
      <p:sp>
        <p:nvSpPr>
          <p:cNvPr id="4099" name="Sous-titre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 </a:t>
            </a:r>
          </a:p>
          <a:p>
            <a:r>
              <a:rPr lang="fr-FR" dirty="0" smtClean="0"/>
              <a:t>Equipe d’accompagnement thérapeutique offrant des soins spécialisés en milieu de vie</a:t>
            </a:r>
          </a:p>
          <a:p>
            <a:r>
              <a:rPr lang="fr-FR" dirty="0" smtClean="0"/>
              <a:t>Diminuer ou éviter le risque d’hospitalisation</a:t>
            </a:r>
          </a:p>
          <a:p>
            <a:r>
              <a:rPr lang="fr-FR" dirty="0" smtClean="0"/>
              <a:t>Collaboration avec les partenaires du réseau</a:t>
            </a:r>
          </a:p>
          <a:p>
            <a:r>
              <a:rPr lang="fr-FR" dirty="0" smtClean="0"/>
              <a:t>Accrochage au sein du réseau et tuilage</a:t>
            </a:r>
            <a:endParaRPr lang="en-US" dirty="0" smtClean="0"/>
          </a:p>
        </p:txBody>
      </p:sp>
      <p:sp>
        <p:nvSpPr>
          <p:cNvPr id="4101" name="Rectangle 2"/>
          <p:cNvSpPr>
            <a:spLocks noChangeArrowheads="1"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SPADI</a:t>
            </a:r>
            <a:br>
              <a:rPr lang="fr-FR" smtClean="0"/>
            </a:br>
            <a:r>
              <a:rPr lang="fr-FR" smtClean="0"/>
              <a:t>Critères d’admission</a:t>
            </a:r>
            <a:endParaRPr lang="fr-FR" dirty="0" smtClean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 smtClean="0"/>
          </a:p>
          <a:p>
            <a:r>
              <a:rPr lang="fr-BE" dirty="0" smtClean="0"/>
              <a:t>Acceptation d’un suivi à domicile </a:t>
            </a:r>
          </a:p>
          <a:p>
            <a:pPr marL="457200" lvl="1" indent="0">
              <a:buNone/>
            </a:pPr>
            <a:r>
              <a:rPr lang="fr-BE" dirty="0" smtClean="0">
                <a:sym typeface="Wingdings" panose="05000000000000000000" pitchFamily="2" charset="2"/>
              </a:rPr>
              <a:t> </a:t>
            </a:r>
            <a:r>
              <a:rPr lang="fr-BE" dirty="0" smtClean="0"/>
              <a:t>par l’usager lui-même</a:t>
            </a:r>
          </a:p>
          <a:p>
            <a:r>
              <a:rPr lang="fr-BE" dirty="0" smtClean="0"/>
              <a:t>Diagnostique de trouble psychique attesté </a:t>
            </a:r>
          </a:p>
          <a:p>
            <a:pPr marL="457200" lvl="1" indent="0">
              <a:buNone/>
            </a:pPr>
            <a:r>
              <a:rPr lang="fr-BE" dirty="0" smtClean="0">
                <a:sym typeface="Wingdings" panose="05000000000000000000" pitchFamily="2" charset="2"/>
              </a:rPr>
              <a:t> </a:t>
            </a:r>
            <a:r>
              <a:rPr lang="fr-BE" dirty="0" smtClean="0"/>
              <a:t>par un médecin</a:t>
            </a:r>
          </a:p>
          <a:p>
            <a:r>
              <a:rPr lang="fr-BE" dirty="0" smtClean="0"/>
              <a:t>Signes et symptômes stabilisés</a:t>
            </a:r>
          </a:p>
          <a:p>
            <a:r>
              <a:rPr lang="fr-BE" dirty="0" smtClean="0"/>
              <a:t>Candidature analysée </a:t>
            </a:r>
          </a:p>
          <a:p>
            <a:pPr marL="457200" lvl="1" indent="0">
              <a:buNone/>
            </a:pPr>
            <a:r>
              <a:rPr lang="fr-BE" dirty="0" smtClean="0">
                <a:sym typeface="Wingdings" panose="05000000000000000000" pitchFamily="2" charset="2"/>
              </a:rPr>
              <a:t> </a:t>
            </a:r>
            <a:r>
              <a:rPr lang="fr-BE" dirty="0" smtClean="0"/>
              <a:t>par le psychiatre titulaire de l’équipe soignante</a:t>
            </a:r>
          </a:p>
          <a:p>
            <a:r>
              <a:rPr lang="fr-BE" dirty="0" smtClean="0"/>
              <a:t>Médecin et psychiatre traitants identifiés</a:t>
            </a:r>
          </a:p>
          <a:p>
            <a:r>
              <a:rPr lang="fr-BE" dirty="0" smtClean="0"/>
              <a:t>Territoire administratif de Liège</a:t>
            </a:r>
            <a:endParaRPr lang="en-US" dirty="0" smtClean="0"/>
          </a:p>
          <a:p>
            <a:endParaRPr lang="fr-BE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SPADI</a:t>
            </a:r>
            <a:br>
              <a:rPr lang="fr-FR" smtClean="0"/>
            </a:br>
            <a:r>
              <a:rPr lang="fr-FR" smtClean="0"/>
              <a:t> En pratique</a:t>
            </a:r>
            <a:endParaRPr lang="en-US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fr-FR" dirty="0" smtClean="0"/>
          </a:p>
          <a:p>
            <a:r>
              <a:rPr lang="fr-FR" dirty="0" smtClean="0"/>
              <a:t>Analyse de candidature :</a:t>
            </a:r>
          </a:p>
          <a:p>
            <a:pPr lvl="4"/>
            <a:r>
              <a:rPr lang="fr-FR" dirty="0" smtClean="0"/>
              <a:t>Réception de la demande par téléphone</a:t>
            </a:r>
          </a:p>
          <a:p>
            <a:pPr lvl="4"/>
            <a:r>
              <a:rPr lang="fr-FR" dirty="0" smtClean="0"/>
              <a:t>1er rendez-vous avec 1 intervenant</a:t>
            </a:r>
          </a:p>
          <a:p>
            <a:pPr lvl="4"/>
            <a:r>
              <a:rPr lang="fr-FR" dirty="0" smtClean="0"/>
              <a:t>2ème rendez-vous avec le médecin</a:t>
            </a:r>
          </a:p>
          <a:p>
            <a:pPr lvl="4"/>
            <a:endParaRPr lang="fr-FR" dirty="0" smtClean="0"/>
          </a:p>
          <a:p>
            <a:r>
              <a:rPr lang="fr-FR" dirty="0" smtClean="0"/>
              <a:t>Visites de 08H00 à 18H00 du lundi au vendredi</a:t>
            </a:r>
          </a:p>
          <a:p>
            <a:endParaRPr lang="fr-FR" dirty="0" smtClean="0"/>
          </a:p>
          <a:p>
            <a:r>
              <a:rPr lang="fr-FR" dirty="0" smtClean="0"/>
              <a:t>Permanence téléphonique </a:t>
            </a:r>
          </a:p>
          <a:p>
            <a:pPr lvl="1"/>
            <a:r>
              <a:rPr lang="fr-FR" dirty="0" smtClean="0"/>
              <a:t>sur un GSM de garde </a:t>
            </a:r>
          </a:p>
          <a:p>
            <a:pPr lvl="1"/>
            <a:r>
              <a:rPr lang="fr-FR" dirty="0" smtClean="0"/>
              <a:t>du lundi au vendredi </a:t>
            </a:r>
          </a:p>
          <a:p>
            <a:pPr lvl="1"/>
            <a:r>
              <a:rPr lang="fr-FR" dirty="0" smtClean="0"/>
              <a:t>de 08H00 à 18H00    </a:t>
            </a:r>
          </a:p>
          <a:p>
            <a:pPr lvl="1"/>
            <a:r>
              <a:rPr lang="fr-FR" dirty="0" smtClean="0"/>
              <a:t>pour les personnes incluses</a:t>
            </a:r>
            <a:endParaRPr lang="en-US" dirty="0" smtClean="0"/>
          </a:p>
          <a:p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ETAC </a:t>
            </a:r>
            <a:br>
              <a:rPr lang="fr-BE" dirty="0" smtClean="0"/>
            </a:br>
            <a:r>
              <a:rPr lang="fr-BE" sz="3200" dirty="0" smtClean="0"/>
              <a:t>Équipe de Traitement Ambulatoire de Crise</a:t>
            </a:r>
            <a:endParaRPr lang="fr-FR" dirty="0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endParaRPr lang="fr-BE" dirty="0" smtClean="0"/>
          </a:p>
          <a:p>
            <a:pPr marL="0" indent="0">
              <a:buNone/>
            </a:pPr>
            <a:r>
              <a:rPr lang="fr-BE" dirty="0" smtClean="0"/>
              <a:t>ETAC est une équipe pluridisciplinaire ambulatoire d’ISOSL Secteur santé mentale, implantée au CHR de la Citadelle et associée au service d’urgence médico-psycho-sociale du CHR (UMPS) d’un point de vue fonctionnel.</a:t>
            </a:r>
          </a:p>
          <a:p>
            <a:endParaRPr lang="fr-BE" dirty="0" smtClean="0"/>
          </a:p>
          <a:p>
            <a:endParaRPr lang="fr-FR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SPADI depuis Mars 2012</a:t>
            </a:r>
            <a:endParaRPr lang="fr-FR" dirty="0" smtClean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Nombre de suivis: 264</a:t>
            </a:r>
          </a:p>
          <a:p>
            <a:pPr lvl="1"/>
            <a:r>
              <a:rPr lang="fr-FR" dirty="0" smtClean="0"/>
              <a:t>133 actifs</a:t>
            </a:r>
          </a:p>
          <a:p>
            <a:pPr lvl="1"/>
            <a:r>
              <a:rPr lang="fr-FR" dirty="0" smtClean="0"/>
              <a:t>127 clôturés</a:t>
            </a:r>
          </a:p>
          <a:p>
            <a:pPr lvl="1"/>
            <a:r>
              <a:rPr lang="fr-FR" dirty="0" smtClean="0"/>
              <a:t>4 suspendus</a:t>
            </a:r>
          </a:p>
          <a:p>
            <a:endParaRPr lang="fr-FR" dirty="0" smtClean="0"/>
          </a:p>
          <a:p>
            <a:r>
              <a:rPr lang="fr-FR" dirty="0" smtClean="0"/>
              <a:t>Durée moyenne</a:t>
            </a:r>
            <a:r>
              <a:rPr lang="fr-FR" dirty="0"/>
              <a:t> </a:t>
            </a:r>
            <a:r>
              <a:rPr lang="fr-FR" dirty="0" smtClean="0"/>
              <a:t>: 14 mois </a:t>
            </a:r>
          </a:p>
          <a:p>
            <a:pPr marL="457200" lvl="1" indent="0">
              <a:buNone/>
            </a:pPr>
            <a:r>
              <a:rPr lang="fr-FR" dirty="0"/>
              <a:t>	</a:t>
            </a:r>
            <a:r>
              <a:rPr lang="fr-FR" dirty="0" smtClean="0"/>
              <a:t>	Suivis longue durée </a:t>
            </a:r>
          </a:p>
          <a:p>
            <a:endParaRPr lang="fr-BE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SPADI :  2014</a:t>
            </a:r>
            <a:endParaRPr lang="en-US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6856574"/>
              </p:ext>
            </p:extLst>
          </p:nvPr>
        </p:nvGraphicFramePr>
        <p:xfrm>
          <a:off x="1020763" y="1600200"/>
          <a:ext cx="7666037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SPADI: « Photo d’octobre 2014 »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File active : 133</a:t>
            </a:r>
          </a:p>
          <a:p>
            <a:r>
              <a:rPr lang="fr-FR" dirty="0" smtClean="0"/>
              <a:t>Liste d’attente: 9 </a:t>
            </a:r>
          </a:p>
          <a:p>
            <a:r>
              <a:rPr lang="fr-FR" dirty="0" smtClean="0"/>
              <a:t>Liste Analyse de candidature: 17 </a:t>
            </a:r>
          </a:p>
          <a:p>
            <a:r>
              <a:rPr lang="fr-FR" dirty="0" smtClean="0"/>
              <a:t>Suivis suspendus: 4 </a:t>
            </a:r>
          </a:p>
          <a:p>
            <a:r>
              <a:rPr lang="fr-FR" dirty="0" smtClean="0"/>
              <a:t>Patients hospitalisés : 16</a:t>
            </a:r>
          </a:p>
          <a:p>
            <a:endParaRPr lang="fr-BE" dirty="0"/>
          </a:p>
        </p:txBody>
      </p: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457200" y="2708275"/>
            <a:ext cx="8229600" cy="3417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marL="342900" indent="-341313" hangingPunct="1">
              <a:lnSpc>
                <a:spcPct val="102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Wingdings" pitchFamily="2" charset="2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fr-FR" sz="3200" b="1" dirty="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SPADI: « Photo d’octobre 2014 »</a:t>
            </a:r>
            <a:br>
              <a:rPr lang="fr-FR" dirty="0" smtClean="0"/>
            </a:br>
            <a:endParaRPr lang="en-US" dirty="0"/>
          </a:p>
        </p:txBody>
      </p:sp>
      <p:graphicFrame>
        <p:nvGraphicFramePr>
          <p:cNvPr id="10" name="Espace réservé du contenu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3045628"/>
              </p:ext>
            </p:extLst>
          </p:nvPr>
        </p:nvGraphicFramePr>
        <p:xfrm>
          <a:off x="1020763" y="1600200"/>
          <a:ext cx="7666037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SPADI: « Photo d’octobre 2014 »</a:t>
            </a:r>
            <a:endParaRPr lang="en-US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2117752"/>
              </p:ext>
            </p:extLst>
          </p:nvPr>
        </p:nvGraphicFramePr>
        <p:xfrm>
          <a:off x="899592" y="1412776"/>
          <a:ext cx="7666037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2461164"/>
              </p:ext>
            </p:extLst>
          </p:nvPr>
        </p:nvGraphicFramePr>
        <p:xfrm>
          <a:off x="1331640" y="1412776"/>
          <a:ext cx="655272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SPADI: « Photo d’octobre 2014 »</a:t>
            </a:r>
            <a:endParaRPr lang="fr-FR" dirty="0" smtClean="0"/>
          </a:p>
        </p:txBody>
      </p:sp>
      <p:sp>
        <p:nvSpPr>
          <p:cNvPr id="9220" name="Text Box 2"/>
          <p:cNvSpPr txBox="1">
            <a:spLocks noChangeArrowheads="1"/>
          </p:cNvSpPr>
          <p:nvPr/>
        </p:nvSpPr>
        <p:spPr bwMode="auto">
          <a:xfrm>
            <a:off x="928662" y="2428868"/>
            <a:ext cx="7758138" cy="369729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marL="342900" indent="-341313" hangingPunct="1">
              <a:lnSpc>
                <a:spcPct val="102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fr-FR" sz="3200" dirty="0">
              <a:solidFill>
                <a:srgbClr val="000000"/>
              </a:solidFill>
              <a:latin typeface="+mn-lt"/>
            </a:endParaRPr>
          </a:p>
        </p:txBody>
      </p:sp>
      <p:graphicFrame>
        <p:nvGraphicFramePr>
          <p:cNvPr id="5" name="Graphique 4"/>
          <p:cNvGraphicFramePr/>
          <p:nvPr>
            <p:extLst>
              <p:ext uri="{D42A27DB-BD31-4B8C-83A1-F6EECF244321}">
                <p14:modId xmlns:p14="http://schemas.microsoft.com/office/powerpoint/2010/main" val="2248676669"/>
              </p:ext>
            </p:extLst>
          </p:nvPr>
        </p:nvGraphicFramePr>
        <p:xfrm>
          <a:off x="1331640" y="2035958"/>
          <a:ext cx="6143668" cy="4483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SPADI</a:t>
            </a:r>
            <a:br>
              <a:rPr lang="fr-FR" smtClean="0"/>
            </a:br>
            <a:r>
              <a:rPr lang="fr-FR" smtClean="0"/>
              <a:t>Composition de l’équipe</a:t>
            </a:r>
            <a:endParaRPr lang="fr-FR" dirty="0" smtClean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 smtClean="0"/>
          </a:p>
          <a:p>
            <a:r>
              <a:rPr lang="fr-BE" dirty="0" smtClean="0"/>
              <a:t>Psychiatre : </a:t>
            </a:r>
          </a:p>
          <a:p>
            <a:pPr marL="0" indent="0">
              <a:buNone/>
            </a:pPr>
            <a:r>
              <a:rPr lang="fr-BE" dirty="0" smtClean="0"/>
              <a:t>	Docteur Maud LEBAS</a:t>
            </a:r>
          </a:p>
          <a:p>
            <a:r>
              <a:rPr lang="fr-BE" dirty="0" smtClean="0"/>
              <a:t>  Infirmière en chef</a:t>
            </a:r>
          </a:p>
          <a:p>
            <a:r>
              <a:rPr lang="fr-BE" dirty="0" smtClean="0"/>
              <a:t>  Psychologues </a:t>
            </a:r>
          </a:p>
          <a:p>
            <a:r>
              <a:rPr lang="fr-BE" dirty="0" smtClean="0"/>
              <a:t>  Infirmiers</a:t>
            </a:r>
          </a:p>
          <a:p>
            <a:r>
              <a:rPr lang="fr-BE" dirty="0" smtClean="0"/>
              <a:t>  Educateurs</a:t>
            </a:r>
          </a:p>
          <a:p>
            <a:r>
              <a:rPr lang="fr-BE" dirty="0" smtClean="0"/>
              <a:t>  Aide administrative</a:t>
            </a:r>
            <a:endParaRPr lang="fr-FR" dirty="0" smtClean="0"/>
          </a:p>
          <a:p>
            <a:endParaRPr lang="fr-BE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SPADI</a:t>
            </a:r>
            <a:br>
              <a:rPr lang="fr-FR" smtClean="0"/>
            </a:br>
            <a:r>
              <a:rPr lang="fr-FR" smtClean="0"/>
              <a:t>Equipe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1 ETP : 15 à 20 dossiers</a:t>
            </a:r>
          </a:p>
          <a:p>
            <a:endParaRPr lang="fr-FR" dirty="0" smtClean="0"/>
          </a:p>
          <a:p>
            <a:pPr lvl="3"/>
            <a:r>
              <a:rPr lang="fr-FR" dirty="0" smtClean="0"/>
              <a:t>Visites à domicile</a:t>
            </a:r>
          </a:p>
          <a:p>
            <a:pPr lvl="3"/>
            <a:r>
              <a:rPr lang="fr-FR" dirty="0" smtClean="0"/>
              <a:t>Concertation</a:t>
            </a:r>
          </a:p>
          <a:p>
            <a:pPr lvl="3"/>
            <a:r>
              <a:rPr lang="fr-FR" dirty="0" smtClean="0"/>
              <a:t>Coordination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8478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Points forts des équipes mobiles : Patients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Le suivi est  vécu comme un soutien et un lien ramenant à la réalité extérieure</a:t>
            </a:r>
          </a:p>
          <a:p>
            <a:r>
              <a:rPr lang="fr-FR" dirty="0" smtClean="0"/>
              <a:t>Soins et accompagnement aux patients qui ne savent ou ne      peuvent pas sortir de chez eux</a:t>
            </a:r>
          </a:p>
          <a:p>
            <a:r>
              <a:rPr lang="fr-FR" dirty="0" smtClean="0"/>
              <a:t>Proactivité de la prise en charge</a:t>
            </a:r>
          </a:p>
          <a:p>
            <a:r>
              <a:rPr lang="fr-FR" dirty="0" smtClean="0"/>
              <a:t>Continuité assurée (2B)</a:t>
            </a:r>
          </a:p>
          <a:p>
            <a:r>
              <a:rPr lang="fr-FR" dirty="0" smtClean="0"/>
              <a:t>Travail de et avec la non demande</a:t>
            </a:r>
          </a:p>
          <a:p>
            <a:r>
              <a:rPr lang="fr-FR" dirty="0" smtClean="0"/>
              <a:t>Facilite l’accroche au réseau, passage à domicile et lien thérapeutique mobilisateur</a:t>
            </a:r>
          </a:p>
          <a:p>
            <a:r>
              <a:rPr lang="fr-FR" dirty="0" smtClean="0"/>
              <a:t>En 2B, diminution des hospitalisations ou du temps d’hospitalisation proportionnellement à la longueur du suivi</a:t>
            </a:r>
          </a:p>
          <a:p>
            <a:r>
              <a:rPr lang="fr-FR" dirty="0" smtClean="0"/>
              <a:t>Éducation à la santé et accompagnement de façon globale</a:t>
            </a:r>
          </a:p>
          <a:p>
            <a:r>
              <a:rPr lang="fr-FR" dirty="0" smtClean="0"/>
              <a:t>Suivis holistiques</a:t>
            </a:r>
          </a:p>
          <a:p>
            <a:r>
              <a:rPr lang="fr-FR" dirty="0" smtClean="0"/>
              <a:t>2A/2B: liaisons fonctionnelles SPADI/ETAC</a:t>
            </a:r>
          </a:p>
          <a:p>
            <a:endParaRPr lang="fr-FR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Points forts des équipes mobiles :</a:t>
            </a:r>
            <a:br>
              <a:rPr lang="fr-FR" smtClean="0"/>
            </a:br>
            <a:r>
              <a:rPr lang="fr-FR" smtClean="0"/>
              <a:t>Soignants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Richesse du milieu de vie et grille de lecture      multiple</a:t>
            </a:r>
          </a:p>
          <a:p>
            <a:r>
              <a:rPr lang="fr-FR" dirty="0" smtClean="0"/>
              <a:t>Relations privilégiées et individuelles, régulières et inscrites dans le temps</a:t>
            </a:r>
          </a:p>
          <a:p>
            <a:r>
              <a:rPr lang="fr-FR" dirty="0" smtClean="0"/>
              <a:t>Qualité du lien thérapeutique</a:t>
            </a:r>
          </a:p>
          <a:p>
            <a:r>
              <a:rPr lang="fr-FR" dirty="0" smtClean="0"/>
              <a:t>Rôle favorisant la communication</a:t>
            </a:r>
          </a:p>
          <a:p>
            <a:r>
              <a:rPr lang="fr-FR" dirty="0" smtClean="0"/>
              <a:t>Côté adaptatif à la situation</a:t>
            </a:r>
          </a:p>
          <a:p>
            <a:r>
              <a:rPr lang="fr-FR" dirty="0" smtClean="0"/>
              <a:t>Découverte des partenaires du réseau</a:t>
            </a:r>
          </a:p>
          <a:p>
            <a:r>
              <a:rPr lang="fr-FR" dirty="0" smtClean="0"/>
              <a:t>Suivis holistiques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ETAC</a:t>
            </a:r>
            <a:br>
              <a:rPr lang="fr-FR" dirty="0" smtClean="0"/>
            </a:br>
            <a:r>
              <a:rPr lang="fr-FR" dirty="0" smtClean="0"/>
              <a:t>Missions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Offrir une alternative à l’hospitalisation grâce à une intervention mobile, rapide et intensive dans le milieu de vie pour des situations aigues</a:t>
            </a:r>
          </a:p>
          <a:p>
            <a:r>
              <a:rPr lang="fr-FR" dirty="0" smtClean="0"/>
              <a:t>Offrir un accès aux soins à des personnes incapables de recourir aux dispositifs du fait de leur pathologie psychiatrique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Points d’attention particuliers </a:t>
            </a:r>
          </a:p>
        </p:txBody>
      </p:sp>
      <p:sp>
        <p:nvSpPr>
          <p:cNvPr id="21508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Vécu comme 1 contrôle, intrusif soit réel soit symbolique   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et  souvent lié à l’origine de la demande</a:t>
            </a:r>
          </a:p>
          <a:p>
            <a:r>
              <a:rPr lang="fr-FR" dirty="0" smtClean="0"/>
              <a:t> Trouver  des liens qui perdurent dans le temps</a:t>
            </a:r>
          </a:p>
          <a:p>
            <a:r>
              <a:rPr lang="fr-FR" dirty="0" smtClean="0"/>
              <a:t> Cadre thérapeutique plus difficile à poser</a:t>
            </a:r>
          </a:p>
          <a:p>
            <a:r>
              <a:rPr lang="fr-FR" dirty="0" smtClean="0"/>
              <a:t> Soignant peut se retrouver face à se émotions dans 1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cadre qui  n’est pas toujours contenant</a:t>
            </a:r>
          </a:p>
          <a:p>
            <a:r>
              <a:rPr lang="fr-FR" dirty="0" smtClean="0"/>
              <a:t> Contraintes de temps:</a:t>
            </a:r>
          </a:p>
          <a:p>
            <a:pPr lvl="3"/>
            <a:r>
              <a:rPr lang="fr-FR" dirty="0" smtClean="0"/>
              <a:t>Terme des prises en charge</a:t>
            </a:r>
          </a:p>
          <a:p>
            <a:pPr lvl="3"/>
            <a:r>
              <a:rPr lang="fr-FR" dirty="0" smtClean="0"/>
              <a:t>Rechutes rapides après arrêt</a:t>
            </a:r>
          </a:p>
          <a:p>
            <a:pPr lvl="3"/>
            <a:r>
              <a:rPr lang="fr-FR" dirty="0" smtClean="0"/>
              <a:t>Temporalité des autres services/listes attentes</a:t>
            </a:r>
          </a:p>
          <a:p>
            <a:pPr lvl="3"/>
            <a:r>
              <a:rPr lang="fr-FR" dirty="0" smtClean="0"/>
              <a:t>Embouteillages</a:t>
            </a:r>
          </a:p>
          <a:p>
            <a:r>
              <a:rPr lang="fr-FR" dirty="0" smtClean="0"/>
              <a:t>Activation des ressources: Listes attentes</a:t>
            </a:r>
          </a:p>
          <a:p>
            <a:r>
              <a:rPr lang="fr-FR" dirty="0" smtClean="0"/>
              <a:t>Côté adaptatif à la </a:t>
            </a:r>
            <a:r>
              <a:rPr lang="fr-FR" dirty="0"/>
              <a:t>situation Logistique : </a:t>
            </a:r>
          </a:p>
          <a:p>
            <a:pPr lvl="3"/>
            <a:r>
              <a:rPr lang="fr-FR" dirty="0"/>
              <a:t>Poste de travail</a:t>
            </a:r>
          </a:p>
          <a:p>
            <a:pPr lvl="3"/>
            <a:r>
              <a:rPr lang="fr-FR" dirty="0"/>
              <a:t>Place de parking </a:t>
            </a:r>
          </a:p>
          <a:p>
            <a:pPr lvl="3"/>
            <a:r>
              <a:rPr lang="fr-FR" dirty="0"/>
              <a:t>GPS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1"/>
          <p:cNvSpPr>
            <a:spLocks noGrp="1" noChangeArrowheads="1"/>
          </p:cNvSpPr>
          <p:nvPr>
            <p:ph type="title"/>
          </p:nvPr>
        </p:nvSpPr>
        <p:spPr/>
        <p:txBody>
          <a:bodyPr lIns="0" tIns="0" rIns="0" bIns="0"/>
          <a:lstStyle/>
          <a:p>
            <a:pPr algn="ctr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fr-FR" sz="4000" b="1" dirty="0" smtClean="0">
                <a:latin typeface="+mj-lt"/>
              </a:rPr>
              <a:t>Questions pour l'avenir </a:t>
            </a:r>
          </a:p>
        </p:txBody>
      </p:sp>
      <p:sp>
        <p:nvSpPr>
          <p:cNvPr id="22532" name="Rectangle 2"/>
          <p:cNvSpPr>
            <a:spLocks noGrp="1" noChangeArrowheads="1"/>
          </p:cNvSpPr>
          <p:nvPr>
            <p:ph idx="1"/>
          </p:nvPr>
        </p:nvSpPr>
        <p:spPr/>
        <p:txBody>
          <a:bodyPr lIns="0" tIns="17640" rIns="0" bIns="0" anchor="ctr">
            <a:normAutofit fontScale="25000" lnSpcReduction="20000"/>
          </a:bodyPr>
          <a:lstStyle/>
          <a:p>
            <a:pPr marL="180975" indent="-180975" eaLnBrk="1" hangingPunct="1">
              <a:lnSpc>
                <a:spcPct val="93000"/>
              </a:lnSpc>
              <a:spcAft>
                <a:spcPct val="0"/>
              </a:spcAft>
              <a:buSzPct val="45000"/>
              <a:buFont typeface="Wingdings" pitchFamily="2" charset="2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fr-FR" sz="2000" dirty="0" smtClean="0">
                <a:latin typeface="+mn-lt"/>
              </a:rPr>
              <a:t> </a:t>
            </a:r>
          </a:p>
          <a:p>
            <a:pPr marL="180975" indent="-180975" eaLnBrk="1" hangingPunct="1">
              <a:lnSpc>
                <a:spcPct val="93000"/>
              </a:lnSpc>
              <a:spcAft>
                <a:spcPct val="0"/>
              </a:spcAft>
              <a:buSzPct val="45000"/>
              <a:buFont typeface="Wingdings" pitchFamily="2" charset="2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fr-FR" sz="2000" dirty="0">
              <a:latin typeface="+mn-lt"/>
            </a:endParaRPr>
          </a:p>
          <a:p>
            <a:pPr marL="180975" indent="-180975" eaLnBrk="1" hangingPunct="1">
              <a:lnSpc>
                <a:spcPct val="93000"/>
              </a:lnSpc>
              <a:spcAft>
                <a:spcPct val="0"/>
              </a:spcAft>
              <a:buSzPct val="45000"/>
              <a:buFont typeface="Wingdings" pitchFamily="2" charset="2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fr-FR" sz="2000" dirty="0" smtClean="0">
              <a:latin typeface="+mn-lt"/>
            </a:endParaRPr>
          </a:p>
          <a:p>
            <a:pPr marL="180975" indent="-180975" eaLnBrk="1" hangingPunct="1">
              <a:lnSpc>
                <a:spcPct val="93000"/>
              </a:lnSpc>
              <a:spcAft>
                <a:spcPct val="0"/>
              </a:spcAft>
              <a:buSzPct val="45000"/>
              <a:buFont typeface="Wingdings" pitchFamily="2" charset="2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fr-FR" sz="2000" dirty="0">
              <a:latin typeface="+mn-lt"/>
            </a:endParaRPr>
          </a:p>
          <a:p>
            <a:pPr marL="180975" indent="-180975" eaLnBrk="1" hangingPunct="1">
              <a:lnSpc>
                <a:spcPct val="93000"/>
              </a:lnSpc>
              <a:spcAft>
                <a:spcPct val="0"/>
              </a:spcAft>
              <a:buSzPct val="45000"/>
              <a:buFont typeface="Wingdings" pitchFamily="2" charset="2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fr-FR" sz="2000" dirty="0" smtClean="0">
              <a:latin typeface="+mn-lt"/>
            </a:endParaRPr>
          </a:p>
          <a:p>
            <a:pPr eaLnBrk="1" hangingPunct="1">
              <a:lnSpc>
                <a:spcPct val="93000"/>
              </a:lnSpc>
              <a:spcAft>
                <a:spcPct val="0"/>
              </a:spcAft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fr-FR" sz="8000" dirty="0" smtClean="0">
                <a:latin typeface="+mn-lt"/>
              </a:rPr>
              <a:t>Fin de suivi en 2B pour les situations à caractère chronique</a:t>
            </a:r>
          </a:p>
          <a:p>
            <a:pPr marL="0" indent="0" eaLnBrk="1" hangingPunct="1">
              <a:lnSpc>
                <a:spcPct val="93000"/>
              </a:lnSpc>
              <a:spcAft>
                <a:spcPct val="0"/>
              </a:spcAft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fr-FR" sz="8000" dirty="0" smtClean="0">
              <a:latin typeface="+mn-lt"/>
            </a:endParaRPr>
          </a:p>
          <a:p>
            <a:pPr eaLnBrk="1" hangingPunct="1">
              <a:lnSpc>
                <a:spcPct val="93000"/>
              </a:lnSpc>
              <a:spcAft>
                <a:spcPct val="0"/>
              </a:spcAft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fr-FR" sz="8000" dirty="0" smtClean="0">
                <a:latin typeface="+mn-lt"/>
              </a:rPr>
              <a:t>Activation / articulation plus rapide du réseau</a:t>
            </a:r>
          </a:p>
          <a:p>
            <a:pPr marL="0" indent="0" eaLnBrk="1" hangingPunct="1">
              <a:lnSpc>
                <a:spcPct val="93000"/>
              </a:lnSpc>
              <a:spcAft>
                <a:spcPct val="0"/>
              </a:spcAft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fr-FR" sz="8000" dirty="0" smtClean="0">
              <a:latin typeface="+mn-lt"/>
            </a:endParaRPr>
          </a:p>
          <a:p>
            <a:pPr eaLnBrk="1" hangingPunct="1">
              <a:lnSpc>
                <a:spcPct val="93000"/>
              </a:lnSpc>
              <a:spcAft>
                <a:spcPct val="0"/>
              </a:spcAft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fr-FR" sz="8000" dirty="0" smtClean="0">
                <a:latin typeface="+mn-lt"/>
              </a:rPr>
              <a:t>Comment éviter de se retrouver saturé tout en gardant nos points  forts</a:t>
            </a:r>
          </a:p>
          <a:p>
            <a:pPr marL="0" indent="0" eaLnBrk="1" hangingPunct="1">
              <a:lnSpc>
                <a:spcPct val="93000"/>
              </a:lnSpc>
              <a:spcAft>
                <a:spcPct val="0"/>
              </a:spcAft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fr-FR" sz="8000" dirty="0" smtClean="0">
              <a:latin typeface="+mn-lt"/>
            </a:endParaRPr>
          </a:p>
          <a:p>
            <a:pPr eaLnBrk="1" hangingPunct="1">
              <a:lnSpc>
                <a:spcPct val="93000"/>
              </a:lnSpc>
              <a:spcAft>
                <a:spcPct val="0"/>
              </a:spcAft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fr-FR" sz="8000" dirty="0" smtClean="0">
                <a:latin typeface="+mn-lt"/>
              </a:rPr>
              <a:t>Comment s’articuler dans 1 réseau à qui on demande aussi 1 </a:t>
            </a:r>
            <a:r>
              <a:rPr lang="fr-FR" sz="8000" i="1" dirty="0" err="1" smtClean="0">
                <a:latin typeface="+mn-lt"/>
              </a:rPr>
              <a:t>turn</a:t>
            </a:r>
            <a:r>
              <a:rPr lang="fr-FR" sz="8000" i="1" dirty="0" smtClean="0">
                <a:latin typeface="+mn-lt"/>
              </a:rPr>
              <a:t> over</a:t>
            </a:r>
            <a:r>
              <a:rPr lang="fr-FR" sz="8000" dirty="0" smtClean="0">
                <a:latin typeface="+mn-lt"/>
              </a:rPr>
              <a:t> et des durées limitées</a:t>
            </a:r>
          </a:p>
          <a:p>
            <a:pPr marL="1943100" lvl="2" indent="-334963">
              <a:lnSpc>
                <a:spcPct val="93000"/>
              </a:lnSpc>
              <a:spcAft>
                <a:spcPct val="0"/>
              </a:spcAft>
              <a:buSzPct val="45000"/>
              <a:tabLst>
                <a:tab pos="1447800" algn="l"/>
                <a:tab pos="1608138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fr-FR" sz="8000" dirty="0" smtClean="0">
                <a:latin typeface="+mn-lt"/>
              </a:rPr>
              <a:t>Maladies </a:t>
            </a:r>
            <a:r>
              <a:rPr lang="fr-FR" sz="8000" dirty="0" smtClean="0">
                <a:latin typeface="+mn-lt"/>
              </a:rPr>
              <a:t>et symptomatologies chroniques</a:t>
            </a:r>
          </a:p>
          <a:p>
            <a:pPr marL="1943100" lvl="2" indent="-334963">
              <a:lnSpc>
                <a:spcPct val="93000"/>
              </a:lnSpc>
              <a:spcAft>
                <a:spcPct val="0"/>
              </a:spcAft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fr-FR" sz="8000" smtClean="0">
                <a:latin typeface="+mn-lt"/>
              </a:rPr>
              <a:t>Vieillissement</a:t>
            </a:r>
            <a:endParaRPr lang="fr-FR" sz="8000" dirty="0" smtClean="0">
              <a:latin typeface="+mn-lt"/>
            </a:endParaRPr>
          </a:p>
          <a:p>
            <a:pPr marL="800100" lvl="2" indent="0">
              <a:lnSpc>
                <a:spcPct val="93000"/>
              </a:lnSpc>
              <a:spcAft>
                <a:spcPct val="0"/>
              </a:spcAft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fr-FR" sz="8000" dirty="0">
              <a:latin typeface="+mn-lt"/>
            </a:endParaRPr>
          </a:p>
          <a:p>
            <a:pPr marL="800100" lvl="2" indent="0">
              <a:lnSpc>
                <a:spcPct val="93000"/>
              </a:lnSpc>
              <a:spcAft>
                <a:spcPct val="0"/>
              </a:spcAft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fr-FR" sz="8000" dirty="0" smtClean="0">
                <a:latin typeface="+mn-lt"/>
              </a:rPr>
              <a:t> </a:t>
            </a:r>
          </a:p>
          <a:p>
            <a:pPr marL="800100" lvl="2" indent="0">
              <a:lnSpc>
                <a:spcPct val="93000"/>
              </a:lnSpc>
              <a:spcAft>
                <a:spcPct val="0"/>
              </a:spcAft>
              <a:buSzPct val="45000"/>
              <a:buFont typeface="Wingdings" pitchFamily="2" charset="2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fr-FR" sz="8000" dirty="0" smtClean="0">
              <a:latin typeface="+mn-lt"/>
            </a:endParaRPr>
          </a:p>
          <a:p>
            <a:pPr marL="0" indent="0" eaLnBrk="1" hangingPunct="1">
              <a:lnSpc>
                <a:spcPct val="93000"/>
              </a:lnSpc>
              <a:spcAft>
                <a:spcPct val="0"/>
              </a:spcAft>
              <a:buSzPct val="45000"/>
              <a:buFont typeface="Wingdings" pitchFamily="2" charset="2"/>
              <a:buChar char="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fr-FR" sz="8000" dirty="0" smtClean="0">
              <a:latin typeface="+mn-lt"/>
            </a:endParaRPr>
          </a:p>
          <a:p>
            <a:pPr marL="0" indent="0" eaLnBrk="1" hangingPunct="1">
              <a:lnSpc>
                <a:spcPct val="93000"/>
              </a:lnSpc>
              <a:spcAft>
                <a:spcPct val="0"/>
              </a:spcAft>
              <a:buSzPct val="45000"/>
              <a:buFont typeface="Wingdings" pitchFamily="2" charset="2"/>
              <a:buChar char="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fr-FR" sz="2000" dirty="0" smtClean="0">
              <a:latin typeface="Arial" charset="0"/>
            </a:endParaRPr>
          </a:p>
          <a:p>
            <a:pPr marL="0" indent="0" eaLnBrk="1" hangingPunct="1">
              <a:lnSpc>
                <a:spcPct val="93000"/>
              </a:lnSpc>
              <a:spcAft>
                <a:spcPct val="0"/>
              </a:spcAft>
              <a:buSzPct val="45000"/>
              <a:buFont typeface="Wingdings" pitchFamily="2" charset="2"/>
              <a:buChar char="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fr-FR" sz="2000" dirty="0" smtClean="0">
              <a:latin typeface="Arial" charset="0"/>
            </a:endParaRPr>
          </a:p>
          <a:p>
            <a:pPr marL="0" indent="0" eaLnBrk="1" hangingPunct="1">
              <a:lnSpc>
                <a:spcPct val="93000"/>
              </a:lnSpc>
              <a:spcAft>
                <a:spcPct val="0"/>
              </a:spcAft>
              <a:buSzPct val="45000"/>
              <a:buFont typeface="Wingdings" pitchFamily="2" charset="2"/>
              <a:buChar char="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fr-FR" sz="2000" dirty="0" smtClean="0">
              <a:latin typeface="Arial" charset="0"/>
            </a:endParaRPr>
          </a:p>
          <a:p>
            <a:pPr marL="0" indent="0" eaLnBrk="1" hangingPunct="1">
              <a:lnSpc>
                <a:spcPct val="93000"/>
              </a:lnSpc>
              <a:spcAft>
                <a:spcPct val="0"/>
              </a:spcAft>
              <a:buSzPct val="45000"/>
              <a:buFont typeface="Wingdings" pitchFamily="2" charset="2"/>
              <a:buChar char="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fr-FR" sz="2000" dirty="0" smtClean="0">
              <a:latin typeface="Arial" charset="0"/>
            </a:endParaRPr>
          </a:p>
          <a:p>
            <a:pPr marL="0" indent="0" eaLnBrk="1" hangingPunct="1">
              <a:lnSpc>
                <a:spcPct val="93000"/>
              </a:lnSpc>
              <a:spcAft>
                <a:spcPct val="0"/>
              </a:spcAft>
              <a:buSzPct val="45000"/>
              <a:buFont typeface="Wingdings" pitchFamily="2" charset="2"/>
              <a:buChar char="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fr-FR" sz="2000" dirty="0" smtClean="0">
              <a:latin typeface="Arial" charset="0"/>
            </a:endParaRPr>
          </a:p>
          <a:p>
            <a:pPr marL="0" indent="0" eaLnBrk="1" hangingPunct="1">
              <a:lnSpc>
                <a:spcPct val="93000"/>
              </a:lnSpc>
              <a:spcAft>
                <a:spcPct val="0"/>
              </a:spcAft>
              <a:buSzPct val="45000"/>
              <a:buFont typeface="Wingdings" pitchFamily="2" charset="2"/>
              <a:buChar char="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fr-FR" sz="2000" dirty="0" smtClean="0">
              <a:latin typeface="Arial" charset="0"/>
            </a:endParaRPr>
          </a:p>
          <a:p>
            <a:pPr marL="0" indent="0" eaLnBrk="1" hangingPunct="1">
              <a:lnSpc>
                <a:spcPct val="93000"/>
              </a:lnSpc>
              <a:spcAft>
                <a:spcPct val="0"/>
              </a:spcAft>
              <a:buSzPct val="45000"/>
              <a:buFont typeface="Wingdings" pitchFamily="2" charset="2"/>
              <a:buChar char="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fr-FR" sz="2000" dirty="0" smtClean="0"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ETAC </a:t>
            </a:r>
            <a:br>
              <a:rPr lang="fr-FR" dirty="0" smtClean="0"/>
            </a:br>
            <a:r>
              <a:rPr lang="fr-FR" dirty="0" smtClean="0"/>
              <a:t>Critères d’admission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 Usager référé par un tiers</a:t>
            </a:r>
          </a:p>
          <a:p>
            <a:r>
              <a:rPr lang="fr-FR" dirty="0" smtClean="0"/>
              <a:t> Absence de dangerosité</a:t>
            </a:r>
          </a:p>
          <a:p>
            <a:r>
              <a:rPr lang="fr-FR" dirty="0" smtClean="0"/>
              <a:t> Acceptation d’un suivi à domicile</a:t>
            </a:r>
          </a:p>
          <a:p>
            <a:r>
              <a:rPr lang="fr-FR" dirty="0" smtClean="0"/>
              <a:t> Résident sur le territoire administratif de Liège</a:t>
            </a:r>
          </a:p>
          <a:p>
            <a:endParaRPr lang="fr-FR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ETAC</a:t>
            </a:r>
            <a:br>
              <a:rPr lang="fr-FR" dirty="0" smtClean="0"/>
            </a:br>
            <a:r>
              <a:rPr lang="fr-FR" dirty="0" smtClean="0"/>
              <a:t>En pratique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 smtClean="0"/>
          </a:p>
          <a:p>
            <a:endParaRPr lang="fr-BE" dirty="0" smtClean="0"/>
          </a:p>
          <a:p>
            <a:r>
              <a:rPr lang="fr-BE" dirty="0" smtClean="0"/>
              <a:t>Visites de 9h00 à 20h00 du lundi au vendredi</a:t>
            </a:r>
          </a:p>
          <a:p>
            <a:r>
              <a:rPr lang="fr-BE" dirty="0" smtClean="0"/>
              <a:t>Visites de 9h00 à 16h00 le WE</a:t>
            </a:r>
          </a:p>
          <a:p>
            <a:r>
              <a:rPr lang="fr-BE" dirty="0" smtClean="0"/>
              <a:t>Permanence téléphonique sur un GSM de garde 24h/24 pour les personnes incluses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3060849" y="404813"/>
            <a:ext cx="3024188" cy="36195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fr-BE" sz="1600" dirty="0">
                <a:cs typeface="Arial" charset="0"/>
              </a:rPr>
              <a:t>Demande</a:t>
            </a:r>
            <a:endParaRPr lang="fr-FR" sz="1600" dirty="0">
              <a:cs typeface="Arial" charset="0"/>
            </a:endParaRP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3060849" y="1125538"/>
            <a:ext cx="3097213" cy="8509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fr-BE" sz="1600" dirty="0">
                <a:cs typeface="Arial" charset="0"/>
              </a:rPr>
              <a:t>Réception demande par Psychiatre et Psychologue Urgences CHR</a:t>
            </a:r>
            <a:endParaRPr lang="fr-FR" sz="1600" dirty="0">
              <a:cs typeface="Arial" charset="0"/>
            </a:endParaRP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4572149" y="2060575"/>
            <a:ext cx="172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fr-FR" dirty="0">
              <a:cs typeface="Arial" charset="0"/>
            </a:endParaRPr>
          </a:p>
        </p:txBody>
      </p:sp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6732737" y="1412875"/>
            <a:ext cx="1871662" cy="36195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fr-BE" sz="1600" dirty="0">
                <a:cs typeface="Arial" charset="0"/>
              </a:rPr>
              <a:t>Urgence</a:t>
            </a:r>
            <a:endParaRPr lang="fr-FR" sz="1600" dirty="0">
              <a:cs typeface="Arial" charset="0"/>
            </a:endParaRPr>
          </a:p>
        </p:txBody>
      </p:sp>
      <p:sp>
        <p:nvSpPr>
          <p:cNvPr id="75782" name="Line 6"/>
          <p:cNvSpPr>
            <a:spLocks noChangeShapeType="1"/>
          </p:cNvSpPr>
          <p:nvPr/>
        </p:nvSpPr>
        <p:spPr bwMode="auto">
          <a:xfrm>
            <a:off x="4572149" y="7651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75783" name="Line 7"/>
          <p:cNvSpPr>
            <a:spLocks noChangeShapeType="1"/>
          </p:cNvSpPr>
          <p:nvPr/>
        </p:nvSpPr>
        <p:spPr bwMode="auto">
          <a:xfrm>
            <a:off x="6156474" y="1628775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75784" name="Line 8"/>
          <p:cNvSpPr>
            <a:spLocks noChangeShapeType="1"/>
          </p:cNvSpPr>
          <p:nvPr/>
        </p:nvSpPr>
        <p:spPr bwMode="auto">
          <a:xfrm>
            <a:off x="7669362" y="1773238"/>
            <a:ext cx="0" cy="143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75785" name="Text Box 9"/>
          <p:cNvSpPr txBox="1">
            <a:spLocks noChangeArrowheads="1"/>
          </p:cNvSpPr>
          <p:nvPr/>
        </p:nvSpPr>
        <p:spPr bwMode="auto">
          <a:xfrm>
            <a:off x="6877199" y="3213100"/>
            <a:ext cx="1584325" cy="1462088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fr-BE" sz="1600" dirty="0">
                <a:cs typeface="Arial" charset="0"/>
              </a:rPr>
              <a:t>Réorientation</a:t>
            </a:r>
          </a:p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•"/>
            </a:pPr>
            <a:r>
              <a:rPr lang="fr-BE" sz="1600" dirty="0">
                <a:cs typeface="Arial" charset="0"/>
              </a:rPr>
              <a:t>Police </a:t>
            </a:r>
          </a:p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•"/>
            </a:pPr>
            <a:r>
              <a:rPr lang="fr-BE" sz="1600" dirty="0">
                <a:cs typeface="Arial" charset="0"/>
              </a:rPr>
              <a:t>SMUR</a:t>
            </a:r>
          </a:p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•"/>
            </a:pPr>
            <a:r>
              <a:rPr lang="fr-BE" sz="1600" dirty="0">
                <a:cs typeface="Arial" charset="0"/>
              </a:rPr>
              <a:t>Service social</a:t>
            </a:r>
            <a:endParaRPr lang="fr-FR" sz="1600" dirty="0">
              <a:cs typeface="Arial" charset="0"/>
            </a:endParaRPr>
          </a:p>
        </p:txBody>
      </p:sp>
      <p:sp>
        <p:nvSpPr>
          <p:cNvPr id="75786" name="Text Box 10"/>
          <p:cNvSpPr txBox="1">
            <a:spLocks noChangeArrowheads="1"/>
          </p:cNvSpPr>
          <p:nvPr/>
        </p:nvSpPr>
        <p:spPr bwMode="auto">
          <a:xfrm>
            <a:off x="3564087" y="2636838"/>
            <a:ext cx="2016125" cy="36195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fr-BE" sz="1600" dirty="0">
                <a:cs typeface="Arial" charset="0"/>
              </a:rPr>
              <a:t>Crise</a:t>
            </a:r>
            <a:endParaRPr lang="fr-FR" sz="1600" dirty="0">
              <a:cs typeface="Arial" charset="0"/>
            </a:endParaRPr>
          </a:p>
        </p:txBody>
      </p:sp>
      <p:sp>
        <p:nvSpPr>
          <p:cNvPr id="75787" name="Line 11"/>
          <p:cNvSpPr>
            <a:spLocks noChangeShapeType="1"/>
          </p:cNvSpPr>
          <p:nvPr/>
        </p:nvSpPr>
        <p:spPr bwMode="auto">
          <a:xfrm>
            <a:off x="4572149" y="1989138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75788" name="Text Box 12"/>
          <p:cNvSpPr txBox="1">
            <a:spLocks noChangeArrowheads="1"/>
          </p:cNvSpPr>
          <p:nvPr/>
        </p:nvSpPr>
        <p:spPr bwMode="auto">
          <a:xfrm>
            <a:off x="3276749" y="3284538"/>
            <a:ext cx="2519363" cy="1692771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fr-BE" sz="1600" dirty="0" smtClean="0">
                <a:cs typeface="Arial" charset="0"/>
              </a:rPr>
              <a:t>Inclusion directe ou différée</a:t>
            </a:r>
          </a:p>
          <a:p>
            <a:pPr algn="ctr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fr-BE" sz="1600" dirty="0" smtClean="0">
                <a:cs typeface="Arial" charset="0"/>
              </a:rPr>
              <a:t>Collecte </a:t>
            </a:r>
            <a:r>
              <a:rPr lang="fr-BE" sz="1600" dirty="0">
                <a:cs typeface="Arial" charset="0"/>
              </a:rPr>
              <a:t>d’informations</a:t>
            </a:r>
          </a:p>
          <a:p>
            <a:pPr algn="ctr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fr-BE" sz="1600" dirty="0">
                <a:cs typeface="Arial" charset="0"/>
              </a:rPr>
              <a:t>Réunion équipe</a:t>
            </a:r>
          </a:p>
          <a:p>
            <a:pPr algn="ctr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fr-BE" sz="1600" dirty="0">
                <a:cs typeface="Arial" charset="0"/>
              </a:rPr>
              <a:t>UMPS/ETAC</a:t>
            </a:r>
            <a:endParaRPr lang="fr-FR" sz="1600" dirty="0">
              <a:cs typeface="Arial" charset="0"/>
            </a:endParaRPr>
          </a:p>
        </p:txBody>
      </p:sp>
      <p:sp>
        <p:nvSpPr>
          <p:cNvPr id="75789" name="Line 13"/>
          <p:cNvSpPr>
            <a:spLocks noChangeShapeType="1"/>
          </p:cNvSpPr>
          <p:nvPr/>
        </p:nvSpPr>
        <p:spPr bwMode="auto">
          <a:xfrm>
            <a:off x="4572149" y="299720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75790" name="Text Box 14"/>
          <p:cNvSpPr txBox="1">
            <a:spLocks noChangeArrowheads="1"/>
          </p:cNvSpPr>
          <p:nvPr/>
        </p:nvSpPr>
        <p:spPr bwMode="auto">
          <a:xfrm>
            <a:off x="2987824" y="5258876"/>
            <a:ext cx="3097212" cy="8509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fr-BE" sz="1600" dirty="0">
                <a:cs typeface="Arial" charset="0"/>
              </a:rPr>
              <a:t>Rencontre programmée avec un binôme d’intervenants, le patient et le tiers demandeur</a:t>
            </a:r>
            <a:endParaRPr lang="fr-FR" sz="1600" dirty="0">
              <a:cs typeface="Arial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79040" y="1260475"/>
            <a:ext cx="2843808" cy="1600200"/>
          </a:xfrm>
        </p:spPr>
        <p:txBody>
          <a:bodyPr/>
          <a:lstStyle/>
          <a:p>
            <a:pPr fontAlgn="auto">
              <a:spcAft>
                <a:spcPts val="0"/>
              </a:spcAft>
            </a:pPr>
            <a:r>
              <a:rPr lang="fr-FR" sz="2400" dirty="0"/>
              <a:t>ETAC</a:t>
            </a:r>
            <a:br>
              <a:rPr lang="fr-FR" sz="2400" dirty="0"/>
            </a:br>
            <a:r>
              <a:rPr lang="fr-FR" sz="2400" dirty="0"/>
              <a:t>En </a:t>
            </a:r>
            <a:r>
              <a:rPr lang="fr-FR" sz="2400" dirty="0" smtClean="0"/>
              <a:t>pratique</a:t>
            </a:r>
            <a:br>
              <a:rPr lang="fr-FR" sz="2400" dirty="0" smtClean="0"/>
            </a:br>
            <a:r>
              <a:rPr lang="fr-FR" sz="2400" dirty="0" smtClean="0"/>
              <a:t>(Suite)</a:t>
            </a:r>
            <a:endParaRPr lang="fr-BE" sz="2400" dirty="0"/>
          </a:p>
        </p:txBody>
      </p:sp>
      <p:sp>
        <p:nvSpPr>
          <p:cNvPr id="4" name="Rectangle 3"/>
          <p:cNvSpPr/>
          <p:nvPr/>
        </p:nvSpPr>
        <p:spPr>
          <a:xfrm>
            <a:off x="2856842" y="279342"/>
            <a:ext cx="6048672" cy="595797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cxnSp>
        <p:nvCxnSpPr>
          <p:cNvPr id="5" name="Connecteur droit avec flèche 4"/>
          <p:cNvCxnSpPr>
            <a:stCxn id="75788" idx="2"/>
            <a:endCxn id="75790" idx="0"/>
          </p:cNvCxnSpPr>
          <p:nvPr/>
        </p:nvCxnSpPr>
        <p:spPr>
          <a:xfrm flipH="1">
            <a:off x="4536430" y="4977309"/>
            <a:ext cx="1" cy="281567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Composition de l’équipe</a:t>
            </a:r>
            <a:endParaRPr lang="fr-BE" dirty="0"/>
          </a:p>
        </p:txBody>
      </p:sp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4211638" y="2133600"/>
            <a:ext cx="4032250" cy="327782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fr-BE" dirty="0">
                <a:cs typeface="Arial" charset="0"/>
              </a:rPr>
              <a:t>UMPS/CHR</a:t>
            </a:r>
          </a:p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•"/>
            </a:pPr>
            <a:r>
              <a:rPr lang="fr-BE" dirty="0">
                <a:cs typeface="Arial" charset="0"/>
              </a:rPr>
              <a:t> Le psychiatre </a:t>
            </a:r>
            <a:r>
              <a:rPr lang="fr-BE" dirty="0" smtClean="0">
                <a:cs typeface="Arial" charset="0"/>
              </a:rPr>
              <a:t>responsable ETAC </a:t>
            </a:r>
            <a:r>
              <a:rPr lang="fr-BE" dirty="0">
                <a:cs typeface="Arial" charset="0"/>
              </a:rPr>
              <a:t>: </a:t>
            </a:r>
            <a:r>
              <a:rPr lang="fr-BE" dirty="0" smtClean="0">
                <a:cs typeface="Arial" charset="0"/>
              </a:rPr>
              <a:t>        </a:t>
            </a:r>
          </a:p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</a:pPr>
            <a:r>
              <a:rPr lang="fr-BE" dirty="0" smtClean="0">
                <a:cs typeface="Arial" charset="0"/>
              </a:rPr>
              <a:t>          Docteur </a:t>
            </a:r>
            <a:r>
              <a:rPr lang="fr-BE" dirty="0">
                <a:cs typeface="Arial" charset="0"/>
              </a:rPr>
              <a:t>Joseph LEJEUNE</a:t>
            </a:r>
          </a:p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•"/>
            </a:pPr>
            <a:r>
              <a:rPr lang="fr-BE" dirty="0" smtClean="0">
                <a:cs typeface="Arial" charset="0"/>
              </a:rPr>
              <a:t> Dr </a:t>
            </a:r>
            <a:r>
              <a:rPr lang="fr-BE" dirty="0">
                <a:cs typeface="Arial" charset="0"/>
              </a:rPr>
              <a:t>ACIK</a:t>
            </a:r>
          </a:p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•"/>
            </a:pPr>
            <a:r>
              <a:rPr lang="fr-BE" dirty="0">
                <a:cs typeface="Arial" charset="0"/>
              </a:rPr>
              <a:t> Psychiatres UMPS</a:t>
            </a:r>
          </a:p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•"/>
            </a:pPr>
            <a:r>
              <a:rPr lang="fr-BE" dirty="0">
                <a:cs typeface="Arial" charset="0"/>
              </a:rPr>
              <a:t> Coordinateur UMPS</a:t>
            </a:r>
          </a:p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•"/>
            </a:pPr>
            <a:r>
              <a:rPr lang="fr-BE" dirty="0">
                <a:cs typeface="Arial" charset="0"/>
              </a:rPr>
              <a:t> </a:t>
            </a:r>
            <a:r>
              <a:rPr lang="fr-BE" dirty="0" smtClean="0">
                <a:cs typeface="Arial" charset="0"/>
              </a:rPr>
              <a:t>Psychologues</a:t>
            </a:r>
            <a:endParaRPr lang="fr-FR" dirty="0" smtClean="0">
              <a:cs typeface="Arial" charset="0"/>
            </a:endParaRPr>
          </a:p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•"/>
            </a:pPr>
            <a:endParaRPr lang="fr-BE" dirty="0">
              <a:cs typeface="Arial" charset="0"/>
            </a:endParaRPr>
          </a:p>
        </p:txBody>
      </p:sp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611188" y="2133600"/>
            <a:ext cx="3167062" cy="2446824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fr-BE" dirty="0" smtClean="0">
                <a:cs typeface="Arial" charset="0"/>
              </a:rPr>
              <a:t>ISOSL Equipe d'intervention</a:t>
            </a:r>
          </a:p>
          <a:p>
            <a:pPr algn="ctr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fr-BE" dirty="0" smtClean="0">
                <a:cs typeface="Arial" charset="0"/>
              </a:rPr>
              <a:t>ETAC</a:t>
            </a:r>
          </a:p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•"/>
            </a:pPr>
            <a:r>
              <a:rPr lang="fr-BE" dirty="0" smtClean="0">
                <a:cs typeface="Arial" charset="0"/>
              </a:rPr>
              <a:t> 0.5 Infirmière en chef</a:t>
            </a:r>
          </a:p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•"/>
            </a:pPr>
            <a:r>
              <a:rPr lang="fr-BE" dirty="0" smtClean="0">
                <a:cs typeface="Arial" charset="0"/>
              </a:rPr>
              <a:t>  4  infirmières</a:t>
            </a:r>
          </a:p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•"/>
            </a:pPr>
            <a:r>
              <a:rPr lang="fr-BE" dirty="0" smtClean="0">
                <a:cs typeface="Arial" charset="0"/>
              </a:rPr>
              <a:t>  4 éducateurs</a:t>
            </a:r>
          </a:p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•"/>
            </a:pPr>
            <a:endParaRPr lang="fr-FR" dirty="0">
              <a:cs typeface="Arial" charset="0"/>
            </a:endParaRPr>
          </a:p>
        </p:txBody>
      </p:sp>
      <p:sp>
        <p:nvSpPr>
          <p:cNvPr id="77829" name="Line 5"/>
          <p:cNvSpPr>
            <a:spLocks noChangeShapeType="1"/>
          </p:cNvSpPr>
          <p:nvPr/>
        </p:nvSpPr>
        <p:spPr bwMode="auto">
          <a:xfrm>
            <a:off x="3779838" y="33575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ETAC depuis Mars 2012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Nombre de suivis: 1101 </a:t>
            </a:r>
          </a:p>
          <a:p>
            <a:pPr marL="914400" lvl="2" indent="0">
              <a:buNone/>
            </a:pPr>
            <a:r>
              <a:rPr lang="fr-FR" dirty="0" smtClean="0"/>
              <a:t>	Concernent: 965 personnes</a:t>
            </a:r>
          </a:p>
          <a:p>
            <a:pPr marL="914400" lvl="2" indent="0">
              <a:buNone/>
            </a:pPr>
            <a:endParaRPr lang="fr-FR" dirty="0" smtClean="0"/>
          </a:p>
          <a:p>
            <a:r>
              <a:rPr lang="fr-FR" dirty="0" smtClean="0"/>
              <a:t>Durée moyenne: 18 jours</a:t>
            </a:r>
          </a:p>
          <a:p>
            <a:pPr lvl="1"/>
            <a:r>
              <a:rPr lang="fr-FR" dirty="0" smtClean="0"/>
              <a:t>12 %  de suivis de moins de 3 jours </a:t>
            </a:r>
          </a:p>
          <a:p>
            <a:pPr lvl="1"/>
            <a:r>
              <a:rPr lang="fr-FR" dirty="0" smtClean="0"/>
              <a:t>4,5% de suivis de plus de 60 jours</a:t>
            </a:r>
          </a:p>
          <a:p>
            <a:pPr lvl="1"/>
            <a:endParaRPr lang="fr-FR" dirty="0" smtClean="0"/>
          </a:p>
          <a:p>
            <a:endParaRPr lang="fr-BE" dirty="0"/>
          </a:p>
        </p:txBody>
      </p:sp>
      <p:sp>
        <p:nvSpPr>
          <p:cNvPr id="15364" name="Text Box 2"/>
          <p:cNvSpPr txBox="1">
            <a:spLocks noChangeArrowheads="1"/>
          </p:cNvSpPr>
          <p:nvPr/>
        </p:nvSpPr>
        <p:spPr bwMode="auto">
          <a:xfrm>
            <a:off x="395536" y="5589240"/>
            <a:ext cx="8229600" cy="39273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marL="342900" indent="-341313" hangingPunct="1">
              <a:lnSpc>
                <a:spcPct val="102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Wingdings" pitchFamily="2" charset="2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fr-FR" sz="3200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ETAC: Hommes/femmes</a:t>
            </a:r>
            <a:br>
              <a:rPr lang="fr-FR" dirty="0" smtClean="0"/>
            </a:b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7692248"/>
              </p:ext>
            </p:extLst>
          </p:nvPr>
        </p:nvGraphicFramePr>
        <p:xfrm>
          <a:off x="1020763" y="1600200"/>
          <a:ext cx="7666037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944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écutif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Exécutif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écutif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970</TotalTime>
  <Words>892</Words>
  <Application>Microsoft Office PowerPoint</Application>
  <PresentationFormat>Affichage à l'écran (4:3)</PresentationFormat>
  <Paragraphs>239</Paragraphs>
  <Slides>31</Slides>
  <Notes>16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31</vt:i4>
      </vt:variant>
    </vt:vector>
  </HeadingPairs>
  <TitlesOfParts>
    <vt:vector size="32" baseType="lpstr">
      <vt:lpstr>Exécutif</vt:lpstr>
      <vt:lpstr>Projet 107 Fusion Liège</vt:lpstr>
      <vt:lpstr>ETAC  Équipe de Traitement Ambulatoire de Crise</vt:lpstr>
      <vt:lpstr>ETAC Missions</vt:lpstr>
      <vt:lpstr>ETAC  Critères d’admission</vt:lpstr>
      <vt:lpstr>ETAC En pratique</vt:lpstr>
      <vt:lpstr>ETAC En pratique (Suite)</vt:lpstr>
      <vt:lpstr>Composition de l’équipe</vt:lpstr>
      <vt:lpstr>ETAC depuis Mars 2012</vt:lpstr>
      <vt:lpstr> ETAC: Hommes/femmes </vt:lpstr>
      <vt:lpstr>ETAC: Répartition âges</vt:lpstr>
      <vt:lpstr>ETAC : 2014</vt:lpstr>
      <vt:lpstr>ETAC: Tiers demandeurs 2014 </vt:lpstr>
      <vt:lpstr>ETAC : Diagnostiques 2014</vt:lpstr>
      <vt:lpstr>  ETAC : Hospitalisations 2014  </vt:lpstr>
      <vt:lpstr> ETAC : Fin de suivis 2014 </vt:lpstr>
      <vt:lpstr>Projet 107 Fusion Liège</vt:lpstr>
      <vt:lpstr>SPADI: Missions</vt:lpstr>
      <vt:lpstr>SPADI Critères d’admission</vt:lpstr>
      <vt:lpstr>SPADI  En pratique</vt:lpstr>
      <vt:lpstr>SPADI depuis Mars 2012</vt:lpstr>
      <vt:lpstr>SPADI :  2014</vt:lpstr>
      <vt:lpstr>SPADI: « Photo d’octobre 2014 »</vt:lpstr>
      <vt:lpstr>SPADI: « Photo d’octobre 2014 » </vt:lpstr>
      <vt:lpstr>SPADI: « Photo d’octobre 2014 »</vt:lpstr>
      <vt:lpstr>SPADI: « Photo d’octobre 2014 »</vt:lpstr>
      <vt:lpstr>SPADI Composition de l’équipe</vt:lpstr>
      <vt:lpstr>SPADI Equipe</vt:lpstr>
      <vt:lpstr>Points forts des équipes mobiles : Patients</vt:lpstr>
      <vt:lpstr>Points forts des équipes mobiles : Soignants</vt:lpstr>
      <vt:lpstr>Points d’attention particuliers </vt:lpstr>
      <vt:lpstr>Questions pour l'avenir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SPADI: Missions</dc:title>
  <dc:creator>Xavier Heusdens</dc:creator>
  <cp:lastModifiedBy>Pascale MARTIN</cp:lastModifiedBy>
  <cp:revision>77</cp:revision>
  <cp:lastPrinted>2014-12-06T16:21:22Z</cp:lastPrinted>
  <dcterms:created xsi:type="dcterms:W3CDTF">1601-01-01T00:00:00Z</dcterms:created>
  <dcterms:modified xsi:type="dcterms:W3CDTF">2014-12-09T15:57:52Z</dcterms:modified>
</cp:coreProperties>
</file>